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elios" charset="1" panose="020B0504020202020204"/>
      <p:regular r:id="rId18"/>
    </p:embeddedFont>
    <p:embeddedFont>
      <p:font typeface="Klein Bold" charset="1" panose="02000503060000020004"/>
      <p:regular r:id="rId19"/>
    </p:embeddedFont>
    <p:embeddedFont>
      <p:font typeface="Aileron" charset="1" panose="00000500000000000000"/>
      <p:regular r:id="rId20"/>
    </p:embeddedFont>
    <p:embeddedFont>
      <p:font typeface="Open Sans" charset="1" panose="00000000000000000000"/>
      <p:regular r:id="rId21"/>
    </p:embeddedFont>
    <p:embeddedFont>
      <p:font typeface="Montserrat Bold" charset="1" panose="00000800000000000000"/>
      <p:regular r:id="rId22"/>
    </p:embeddedFont>
    <p:embeddedFont>
      <p:font typeface="Poppins" charset="1" panose="00000500000000000000"/>
      <p:regular r:id="rId23"/>
    </p:embeddedFont>
    <p:embeddedFont>
      <p:font typeface="Poppins Bold" charset="1" panose="00000800000000000000"/>
      <p:regular r:id="rId24"/>
    </p:embeddedFont>
    <p:embeddedFont>
      <p:font typeface="Open Sans Bold" charset="1" panose="00000000000000000000"/>
      <p:regular r:id="rId25"/>
    </p:embeddedFont>
    <p:embeddedFont>
      <p:font typeface="Helios Bold" charset="1" panose="020B0704020202020204"/>
      <p:regular r:id="rId26"/>
    </p:embeddedFont>
    <p:embeddedFont>
      <p:font typeface="Montserrat"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724810" y="-1132079"/>
            <a:ext cx="8953679" cy="8155988"/>
          </a:xfrm>
          <a:custGeom>
            <a:avLst/>
            <a:gdLst/>
            <a:ahLst/>
            <a:cxnLst/>
            <a:rect r="r" b="b" t="t" l="l"/>
            <a:pathLst>
              <a:path h="8155988" w="8953679">
                <a:moveTo>
                  <a:pt x="0" y="0"/>
                </a:moveTo>
                <a:lnTo>
                  <a:pt x="8953680" y="0"/>
                </a:lnTo>
                <a:lnTo>
                  <a:pt x="8953680" y="8155988"/>
                </a:lnTo>
                <a:lnTo>
                  <a:pt x="0" y="81559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200830" y="7264766"/>
            <a:ext cx="3029808" cy="3022234"/>
          </a:xfrm>
          <a:custGeom>
            <a:avLst/>
            <a:gdLst/>
            <a:ahLst/>
            <a:cxnLst/>
            <a:rect r="r" b="b" t="t" l="l"/>
            <a:pathLst>
              <a:path h="3022234" w="3029808">
                <a:moveTo>
                  <a:pt x="0" y="0"/>
                </a:moveTo>
                <a:lnTo>
                  <a:pt x="3029809" y="0"/>
                </a:lnTo>
                <a:lnTo>
                  <a:pt x="3029809" y="3022234"/>
                </a:lnTo>
                <a:lnTo>
                  <a:pt x="0" y="3022234"/>
                </a:lnTo>
                <a:lnTo>
                  <a:pt x="0" y="0"/>
                </a:lnTo>
                <a:close/>
              </a:path>
            </a:pathLst>
          </a:custGeom>
          <a:blipFill>
            <a:blip r:embed="rId10"/>
            <a:stretch>
              <a:fillRect l="0" t="0" r="0" b="0"/>
            </a:stretch>
          </a:blipFill>
        </p:spPr>
      </p:sp>
      <p:sp>
        <p:nvSpPr>
          <p:cNvPr name="TextBox 7" id="7"/>
          <p:cNvSpPr txBox="true"/>
          <p:nvPr/>
        </p:nvSpPr>
        <p:spPr>
          <a:xfrm rot="0">
            <a:off x="1205297" y="1040112"/>
            <a:ext cx="5510438" cy="615306"/>
          </a:xfrm>
          <a:prstGeom prst="rect">
            <a:avLst/>
          </a:prstGeom>
        </p:spPr>
        <p:txBody>
          <a:bodyPr anchor="t" rtlCol="false" tIns="0" lIns="0" bIns="0" rIns="0">
            <a:spAutoFit/>
          </a:bodyPr>
          <a:lstStyle/>
          <a:p>
            <a:pPr algn="l">
              <a:lnSpc>
                <a:spcPts val="4935"/>
              </a:lnSpc>
              <a:spcBef>
                <a:spcPct val="0"/>
              </a:spcBef>
            </a:pPr>
            <a:r>
              <a:rPr lang="en-US" sz="3525">
                <a:solidFill>
                  <a:srgbClr val="F4F4F4"/>
                </a:solidFill>
                <a:latin typeface="Helios"/>
                <a:ea typeface="Helios"/>
                <a:cs typeface="Helios"/>
                <a:sym typeface="Helios"/>
              </a:rPr>
              <a:t>SOURABH THAPLIYAL</a:t>
            </a:r>
          </a:p>
        </p:txBody>
      </p:sp>
      <p:grpSp>
        <p:nvGrpSpPr>
          <p:cNvPr name="Group 8" id="8"/>
          <p:cNvGrpSpPr/>
          <p:nvPr/>
        </p:nvGrpSpPr>
        <p:grpSpPr>
          <a:xfrm rot="0">
            <a:off x="9144000" y="1028700"/>
            <a:ext cx="8115300" cy="5008939"/>
            <a:chOff x="0" y="0"/>
            <a:chExt cx="10820400" cy="6678585"/>
          </a:xfrm>
        </p:grpSpPr>
        <p:sp>
          <p:nvSpPr>
            <p:cNvPr name="TextBox 9" id="9"/>
            <p:cNvSpPr txBox="true"/>
            <p:nvPr/>
          </p:nvSpPr>
          <p:spPr>
            <a:xfrm rot="0">
              <a:off x="0" y="-9525"/>
              <a:ext cx="10820400" cy="5724525"/>
            </a:xfrm>
            <a:prstGeom prst="rect">
              <a:avLst/>
            </a:prstGeom>
          </p:spPr>
          <p:txBody>
            <a:bodyPr anchor="t" rtlCol="false" tIns="0" lIns="0" bIns="0" rIns="0">
              <a:spAutoFit/>
            </a:bodyPr>
            <a:lstStyle/>
            <a:p>
              <a:pPr algn="l">
                <a:lnSpc>
                  <a:spcPts val="11279"/>
                </a:lnSpc>
              </a:pPr>
              <a:r>
                <a:rPr lang="en-US" sz="9399" b="true">
                  <a:solidFill>
                    <a:srgbClr val="2A2E3A"/>
                  </a:solidFill>
                  <a:latin typeface="Klein Bold"/>
                  <a:ea typeface="Klein Bold"/>
                  <a:cs typeface="Klein Bold"/>
                  <a:sym typeface="Klein Bold"/>
                </a:rPr>
                <a:t>Online Bookstore Management</a:t>
              </a:r>
            </a:p>
          </p:txBody>
        </p:sp>
        <p:sp>
          <p:nvSpPr>
            <p:cNvPr name="TextBox 10" id="10"/>
            <p:cNvSpPr txBox="true"/>
            <p:nvPr/>
          </p:nvSpPr>
          <p:spPr>
            <a:xfrm rot="0">
              <a:off x="0" y="5970983"/>
              <a:ext cx="10498974" cy="707602"/>
            </a:xfrm>
            <a:prstGeom prst="rect">
              <a:avLst/>
            </a:prstGeom>
          </p:spPr>
          <p:txBody>
            <a:bodyPr anchor="t" rtlCol="false" tIns="0" lIns="0" bIns="0" rIns="0">
              <a:spAutoFit/>
            </a:bodyPr>
            <a:lstStyle/>
            <a:p>
              <a:pPr algn="l">
                <a:lnSpc>
                  <a:spcPts val="4479"/>
                </a:lnSpc>
              </a:pPr>
            </a:p>
          </p:txBody>
        </p:sp>
      </p:grpSp>
      <p:sp>
        <p:nvSpPr>
          <p:cNvPr name="TextBox 11" id="11"/>
          <p:cNvSpPr txBox="true"/>
          <p:nvPr/>
        </p:nvSpPr>
        <p:spPr>
          <a:xfrm rot="0">
            <a:off x="7585796" y="7128970"/>
            <a:ext cx="10379522" cy="3726175"/>
          </a:xfrm>
          <a:prstGeom prst="rect">
            <a:avLst/>
          </a:prstGeom>
        </p:spPr>
        <p:txBody>
          <a:bodyPr anchor="t" rtlCol="false" tIns="0" lIns="0" bIns="0" rIns="0">
            <a:spAutoFit/>
          </a:bodyPr>
          <a:lstStyle/>
          <a:p>
            <a:pPr algn="ctr">
              <a:lnSpc>
                <a:spcPts val="5925"/>
              </a:lnSpc>
            </a:pPr>
            <a:r>
              <a:rPr lang="en-US" sz="3950">
                <a:solidFill>
                  <a:srgbClr val="000000"/>
                </a:solidFill>
                <a:latin typeface="Aileron"/>
                <a:ea typeface="Aileron"/>
                <a:cs typeface="Aileron"/>
                <a:sym typeface="Aileron"/>
              </a:rPr>
              <a:t>ANUDIP ID = AF0414599</a:t>
            </a:r>
          </a:p>
          <a:p>
            <a:pPr algn="ctr">
              <a:lnSpc>
                <a:spcPts val="5925"/>
              </a:lnSpc>
            </a:pPr>
            <a:r>
              <a:rPr lang="en-US" sz="3950">
                <a:solidFill>
                  <a:srgbClr val="000000"/>
                </a:solidFill>
                <a:latin typeface="Aileron"/>
                <a:ea typeface="Aileron"/>
                <a:cs typeface="Aileron"/>
                <a:sym typeface="Aileron"/>
              </a:rPr>
              <a:t>BATCH CODE : ANP-C8363</a:t>
            </a:r>
          </a:p>
          <a:p>
            <a:pPr algn="ctr">
              <a:lnSpc>
                <a:spcPts val="5925"/>
              </a:lnSpc>
            </a:pPr>
            <a:r>
              <a:rPr lang="en-US" sz="3950">
                <a:solidFill>
                  <a:srgbClr val="000000"/>
                </a:solidFill>
                <a:latin typeface="Aileron"/>
                <a:ea typeface="Aileron"/>
                <a:cs typeface="Aileron"/>
                <a:sym typeface="Aileron"/>
              </a:rPr>
              <a:t>BATCH COORDINATOR : ANUJ KUMAR</a:t>
            </a:r>
          </a:p>
          <a:p>
            <a:pPr algn="ctr">
              <a:lnSpc>
                <a:spcPts val="5925"/>
              </a:lnSpc>
            </a:pPr>
          </a:p>
          <a:p>
            <a:pPr algn="ctr">
              <a:lnSpc>
                <a:spcPts val="5925"/>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66675"/>
              <a:ext cx="4816593" cy="683101"/>
            </a:xfrm>
            <a:prstGeom prst="rect">
              <a:avLst/>
            </a:prstGeom>
          </p:spPr>
          <p:txBody>
            <a:bodyPr anchor="ctr" rtlCol="false" tIns="50800" lIns="50800" bIns="50800" rIns="50800"/>
            <a:lstStyle/>
            <a:p>
              <a:pPr algn="ctr">
                <a:lnSpc>
                  <a:spcPts val="3639"/>
                </a:lnSpc>
              </a:pPr>
            </a:p>
          </p:txBody>
        </p:sp>
      </p:grpSp>
      <p:sp>
        <p:nvSpPr>
          <p:cNvPr name="TextBox 5" id="5"/>
          <p:cNvSpPr txBox="true"/>
          <p:nvPr/>
        </p:nvSpPr>
        <p:spPr>
          <a:xfrm rot="0">
            <a:off x="224515" y="3841175"/>
            <a:ext cx="7819103" cy="1471074"/>
          </a:xfrm>
          <a:prstGeom prst="rect">
            <a:avLst/>
          </a:prstGeom>
        </p:spPr>
        <p:txBody>
          <a:bodyPr anchor="t" rtlCol="false" tIns="0" lIns="0" bIns="0" rIns="0">
            <a:spAutoFit/>
          </a:bodyPr>
          <a:lstStyle/>
          <a:p>
            <a:pPr algn="l">
              <a:lnSpc>
                <a:spcPts val="11771"/>
              </a:lnSpc>
            </a:pPr>
            <a:r>
              <a:rPr lang="en-US" sz="9054" b="true">
                <a:solidFill>
                  <a:srgbClr val="2A2E3A"/>
                </a:solidFill>
                <a:latin typeface="Klein Bold"/>
                <a:ea typeface="Klein Bold"/>
                <a:cs typeface="Klein Bold"/>
                <a:sym typeface="Klein Bold"/>
              </a:rPr>
              <a:t>Future Scope</a:t>
            </a:r>
          </a:p>
        </p:txBody>
      </p:sp>
      <p:grpSp>
        <p:nvGrpSpPr>
          <p:cNvPr name="Group 6" id="6"/>
          <p:cNvGrpSpPr/>
          <p:nvPr/>
        </p:nvGrpSpPr>
        <p:grpSpPr>
          <a:xfrm rot="0">
            <a:off x="9144000" y="4128108"/>
            <a:ext cx="8518829" cy="468781"/>
            <a:chOff x="0" y="0"/>
            <a:chExt cx="11358439" cy="625041"/>
          </a:xfrm>
        </p:grpSpPr>
        <p:sp>
          <p:nvSpPr>
            <p:cNvPr name="Freeform 7" id="7"/>
            <p:cNvSpPr/>
            <p:nvPr/>
          </p:nvSpPr>
          <p:spPr>
            <a:xfrm flipH="false" flipV="false" rot="0">
              <a:off x="0" y="0"/>
              <a:ext cx="625041" cy="625041"/>
            </a:xfrm>
            <a:custGeom>
              <a:avLst/>
              <a:gdLst/>
              <a:ahLst/>
              <a:cxnLst/>
              <a:rect r="r" b="b" t="t" l="l"/>
              <a:pathLst>
                <a:path h="625041" w="625041">
                  <a:moveTo>
                    <a:pt x="0" y="0"/>
                  </a:moveTo>
                  <a:lnTo>
                    <a:pt x="625041" y="0"/>
                  </a:lnTo>
                  <a:lnTo>
                    <a:pt x="625041" y="625041"/>
                  </a:lnTo>
                  <a:lnTo>
                    <a:pt x="0" y="625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484799" y="-66675"/>
              <a:ext cx="9873639" cy="655939"/>
            </a:xfrm>
            <a:prstGeom prst="rect">
              <a:avLst/>
            </a:prstGeom>
          </p:spPr>
          <p:txBody>
            <a:bodyPr anchor="t" rtlCol="false" tIns="0" lIns="0" bIns="0" rIns="0">
              <a:spAutoFit/>
            </a:bodyPr>
            <a:lstStyle/>
            <a:p>
              <a:pPr algn="l" marL="0" indent="0" lvl="0">
                <a:lnSpc>
                  <a:spcPts val="4112"/>
                </a:lnSpc>
                <a:spcBef>
                  <a:spcPct val="0"/>
                </a:spcBef>
              </a:pPr>
              <a:r>
                <a:rPr lang="en-US" sz="2937">
                  <a:solidFill>
                    <a:srgbClr val="2A2E3A"/>
                  </a:solidFill>
                  <a:latin typeface="Helios"/>
                  <a:ea typeface="Helios"/>
                  <a:cs typeface="Helios"/>
                  <a:sym typeface="Helios"/>
                </a:rPr>
                <a:t>GUI Development for better usability.</a:t>
              </a:r>
            </a:p>
          </p:txBody>
        </p:sp>
      </p:grpSp>
      <p:grpSp>
        <p:nvGrpSpPr>
          <p:cNvPr name="Group 9" id="9"/>
          <p:cNvGrpSpPr/>
          <p:nvPr/>
        </p:nvGrpSpPr>
        <p:grpSpPr>
          <a:xfrm rot="0">
            <a:off x="9144000" y="5041850"/>
            <a:ext cx="8518829" cy="1475072"/>
            <a:chOff x="0" y="0"/>
            <a:chExt cx="11358439" cy="1966763"/>
          </a:xfrm>
        </p:grpSpPr>
        <p:sp>
          <p:nvSpPr>
            <p:cNvPr name="Freeform 10" id="10"/>
            <p:cNvSpPr/>
            <p:nvPr/>
          </p:nvSpPr>
          <p:spPr>
            <a:xfrm flipH="false" flipV="false" rot="0">
              <a:off x="0" y="670861"/>
              <a:ext cx="625041" cy="625041"/>
            </a:xfrm>
            <a:custGeom>
              <a:avLst/>
              <a:gdLst/>
              <a:ahLst/>
              <a:cxnLst/>
              <a:rect r="r" b="b" t="t" l="l"/>
              <a:pathLst>
                <a:path h="625041" w="625041">
                  <a:moveTo>
                    <a:pt x="0" y="0"/>
                  </a:moveTo>
                  <a:lnTo>
                    <a:pt x="625041" y="0"/>
                  </a:lnTo>
                  <a:lnTo>
                    <a:pt x="625041" y="625041"/>
                  </a:lnTo>
                  <a:lnTo>
                    <a:pt x="0" y="625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484799" y="-66675"/>
              <a:ext cx="9873639" cy="2033438"/>
            </a:xfrm>
            <a:prstGeom prst="rect">
              <a:avLst/>
            </a:prstGeom>
          </p:spPr>
          <p:txBody>
            <a:bodyPr anchor="t" rtlCol="false" tIns="0" lIns="0" bIns="0" rIns="0">
              <a:spAutoFit/>
            </a:bodyPr>
            <a:lstStyle/>
            <a:p>
              <a:pPr algn="l">
                <a:lnSpc>
                  <a:spcPts val="4112"/>
                </a:lnSpc>
                <a:spcBef>
                  <a:spcPct val="0"/>
                </a:spcBef>
              </a:pPr>
              <a:r>
                <a:rPr lang="en-US" sz="2937">
                  <a:solidFill>
                    <a:srgbClr val="2A2E3A"/>
                  </a:solidFill>
                  <a:latin typeface="Helios"/>
                  <a:ea typeface="Helios"/>
                  <a:cs typeface="Helios"/>
                  <a:sym typeface="Helios"/>
                </a:rPr>
                <a:t>Performance optim</a:t>
              </a:r>
              <a:r>
                <a:rPr lang="en-US" sz="2937" u="none">
                  <a:solidFill>
                    <a:srgbClr val="2A2E3A"/>
                  </a:solidFill>
                  <a:latin typeface="Helios"/>
                  <a:ea typeface="Helios"/>
                  <a:cs typeface="Helios"/>
                  <a:sym typeface="Helios"/>
                </a:rPr>
                <a:t>ization through caching mechanisms.</a:t>
              </a:r>
            </a:p>
            <a:p>
              <a:pPr algn="l">
                <a:lnSpc>
                  <a:spcPts val="4112"/>
                </a:lnSpc>
                <a:spcBef>
                  <a:spcPct val="0"/>
                </a:spcBef>
              </a:pPr>
            </a:p>
          </p:txBody>
        </p:sp>
      </p:grpSp>
      <p:grpSp>
        <p:nvGrpSpPr>
          <p:cNvPr name="Group 12" id="12"/>
          <p:cNvGrpSpPr/>
          <p:nvPr/>
        </p:nvGrpSpPr>
        <p:grpSpPr>
          <a:xfrm rot="0">
            <a:off x="9144000" y="6961884"/>
            <a:ext cx="8518829" cy="468781"/>
            <a:chOff x="0" y="0"/>
            <a:chExt cx="11358439" cy="625041"/>
          </a:xfrm>
        </p:grpSpPr>
        <p:sp>
          <p:nvSpPr>
            <p:cNvPr name="Freeform 13" id="13"/>
            <p:cNvSpPr/>
            <p:nvPr/>
          </p:nvSpPr>
          <p:spPr>
            <a:xfrm flipH="false" flipV="false" rot="0">
              <a:off x="0" y="0"/>
              <a:ext cx="625041" cy="625041"/>
            </a:xfrm>
            <a:custGeom>
              <a:avLst/>
              <a:gdLst/>
              <a:ahLst/>
              <a:cxnLst/>
              <a:rect r="r" b="b" t="t" l="l"/>
              <a:pathLst>
                <a:path h="625041" w="625041">
                  <a:moveTo>
                    <a:pt x="0" y="0"/>
                  </a:moveTo>
                  <a:lnTo>
                    <a:pt x="625041" y="0"/>
                  </a:lnTo>
                  <a:lnTo>
                    <a:pt x="625041" y="625041"/>
                  </a:lnTo>
                  <a:lnTo>
                    <a:pt x="0" y="625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484799" y="-48786"/>
              <a:ext cx="9873639" cy="655939"/>
            </a:xfrm>
            <a:prstGeom prst="rect">
              <a:avLst/>
            </a:prstGeom>
          </p:spPr>
          <p:txBody>
            <a:bodyPr anchor="t" rtlCol="false" tIns="0" lIns="0" bIns="0" rIns="0">
              <a:spAutoFit/>
            </a:bodyPr>
            <a:lstStyle/>
            <a:p>
              <a:pPr algn="l">
                <a:lnSpc>
                  <a:spcPts val="4112"/>
                </a:lnSpc>
                <a:spcBef>
                  <a:spcPct val="0"/>
                </a:spcBef>
              </a:pPr>
              <a:r>
                <a:rPr lang="en-US" sz="2937">
                  <a:solidFill>
                    <a:srgbClr val="2A2E3A"/>
                  </a:solidFill>
                  <a:latin typeface="Helios"/>
                  <a:ea typeface="Helios"/>
                  <a:cs typeface="Helios"/>
                  <a:sym typeface="Helios"/>
                </a:rPr>
                <a:t>Mob</a:t>
              </a:r>
              <a:r>
                <a:rPr lang="en-US" sz="2937" u="none">
                  <a:solidFill>
                    <a:srgbClr val="2A2E3A"/>
                  </a:solidFill>
                  <a:latin typeface="Helios"/>
                  <a:ea typeface="Helios"/>
                  <a:cs typeface="Helios"/>
                  <a:sym typeface="Helios"/>
                </a:rPr>
                <a:t>ile app version for wider accessibility.</a:t>
              </a:r>
            </a:p>
          </p:txBody>
        </p:sp>
      </p:grpSp>
      <p:grpSp>
        <p:nvGrpSpPr>
          <p:cNvPr name="Group 15" id="15"/>
          <p:cNvGrpSpPr/>
          <p:nvPr/>
        </p:nvGrpSpPr>
        <p:grpSpPr>
          <a:xfrm rot="0">
            <a:off x="0" y="0"/>
            <a:ext cx="18288000" cy="2340491"/>
            <a:chOff x="0" y="0"/>
            <a:chExt cx="24384000" cy="3120655"/>
          </a:xfrm>
        </p:grpSpPr>
        <p:pic>
          <p:nvPicPr>
            <p:cNvPr name="Picture 16" id="16"/>
            <p:cNvPicPr>
              <a:picLocks noChangeAspect="true"/>
            </p:cNvPicPr>
            <p:nvPr/>
          </p:nvPicPr>
          <p:blipFill>
            <a:blip r:embed="rId4">
              <a:alphaModFix amt="14000"/>
            </a:blip>
            <a:srcRect l="0" t="45734" r="0" b="45734"/>
            <a:stretch>
              <a:fillRect/>
            </a:stretch>
          </p:blipFill>
          <p:spPr>
            <a:xfrm flipH="false" flipV="false">
              <a:off x="0" y="0"/>
              <a:ext cx="24384000" cy="3120655"/>
            </a:xfrm>
            <a:prstGeom prst="rect">
              <a:avLst/>
            </a:prstGeom>
          </p:spPr>
        </p:pic>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2735606"/>
            <a:chOff x="0" y="0"/>
            <a:chExt cx="4816593" cy="720489"/>
          </a:xfrm>
        </p:grpSpPr>
        <p:sp>
          <p:nvSpPr>
            <p:cNvPr name="Freeform 3" id="3"/>
            <p:cNvSpPr/>
            <p:nvPr/>
          </p:nvSpPr>
          <p:spPr>
            <a:xfrm flipH="false" flipV="false" rot="0">
              <a:off x="0" y="0"/>
              <a:ext cx="4816592" cy="720489"/>
            </a:xfrm>
            <a:custGeom>
              <a:avLst/>
              <a:gdLst/>
              <a:ahLst/>
              <a:cxnLst/>
              <a:rect r="r" b="b" t="t" l="l"/>
              <a:pathLst>
                <a:path h="720489" w="4816592">
                  <a:moveTo>
                    <a:pt x="0" y="0"/>
                  </a:moveTo>
                  <a:lnTo>
                    <a:pt x="4816592" y="0"/>
                  </a:lnTo>
                  <a:lnTo>
                    <a:pt x="4816592" y="720489"/>
                  </a:lnTo>
                  <a:lnTo>
                    <a:pt x="0" y="720489"/>
                  </a:lnTo>
                  <a:close/>
                </a:path>
              </a:pathLst>
            </a:custGeom>
            <a:solidFill>
              <a:srgbClr val="F4F4F4"/>
            </a:solidFill>
          </p:spPr>
        </p:sp>
        <p:sp>
          <p:nvSpPr>
            <p:cNvPr name="TextBox 4" id="4"/>
            <p:cNvSpPr txBox="true"/>
            <p:nvPr/>
          </p:nvSpPr>
          <p:spPr>
            <a:xfrm>
              <a:off x="0" y="-38100"/>
              <a:ext cx="4816593" cy="758589"/>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391522" y="3301097"/>
            <a:ext cx="17480010" cy="6553610"/>
            <a:chOff x="0" y="0"/>
            <a:chExt cx="4603789" cy="1726054"/>
          </a:xfrm>
        </p:grpSpPr>
        <p:sp>
          <p:nvSpPr>
            <p:cNvPr name="Freeform 6" id="6"/>
            <p:cNvSpPr/>
            <p:nvPr/>
          </p:nvSpPr>
          <p:spPr>
            <a:xfrm flipH="false" flipV="false" rot="0">
              <a:off x="0" y="0"/>
              <a:ext cx="4603789" cy="1726054"/>
            </a:xfrm>
            <a:custGeom>
              <a:avLst/>
              <a:gdLst/>
              <a:ahLst/>
              <a:cxnLst/>
              <a:rect r="r" b="b" t="t" l="l"/>
              <a:pathLst>
                <a:path h="1726054" w="4603789">
                  <a:moveTo>
                    <a:pt x="0" y="0"/>
                  </a:moveTo>
                  <a:lnTo>
                    <a:pt x="4603789" y="0"/>
                  </a:lnTo>
                  <a:lnTo>
                    <a:pt x="4603789" y="1726054"/>
                  </a:lnTo>
                  <a:lnTo>
                    <a:pt x="0" y="1726054"/>
                  </a:lnTo>
                  <a:close/>
                </a:path>
              </a:pathLst>
            </a:custGeom>
            <a:solidFill>
              <a:srgbClr val="F4F4F4"/>
            </a:solidFill>
          </p:spPr>
        </p:sp>
        <p:sp>
          <p:nvSpPr>
            <p:cNvPr name="TextBox 7" id="7"/>
            <p:cNvSpPr txBox="true"/>
            <p:nvPr/>
          </p:nvSpPr>
          <p:spPr>
            <a:xfrm>
              <a:off x="0" y="-66675"/>
              <a:ext cx="4603789" cy="1792729"/>
            </a:xfrm>
            <a:prstGeom prst="rect">
              <a:avLst/>
            </a:prstGeom>
          </p:spPr>
          <p:txBody>
            <a:bodyPr anchor="ctr" rtlCol="false" tIns="50800" lIns="50800" bIns="50800" rIns="50800"/>
            <a:lstStyle/>
            <a:p>
              <a:pPr algn="l">
                <a:lnSpc>
                  <a:spcPts val="4199"/>
                </a:lnSpc>
              </a:pPr>
              <a:r>
                <a:rPr lang="en-US" sz="2999">
                  <a:solidFill>
                    <a:srgbClr val="000000"/>
                  </a:solidFill>
                  <a:latin typeface="Helios"/>
                  <a:ea typeface="Helios"/>
                  <a:cs typeface="Helios"/>
                  <a:sym typeface="Helios"/>
                </a:rPr>
                <a:t>In summary, the Online Bookstore Management System successfully delivers core functionalities such as user account management, book purchasing, and review capabilities, while providing robust administrative tools for inventory, user, and order management. The system leverages Hibernate for efficient database interactions and is built using a command-line interface for simplicity.</a:t>
              </a:r>
            </a:p>
            <a:p>
              <a:pPr algn="l">
                <a:lnSpc>
                  <a:spcPts val="4199"/>
                </a:lnSpc>
              </a:pPr>
            </a:p>
            <a:p>
              <a:pPr algn="l">
                <a:lnSpc>
                  <a:spcPts val="4199"/>
                </a:lnSpc>
              </a:pPr>
              <a:r>
                <a:rPr lang="en-US" sz="2999">
                  <a:solidFill>
                    <a:srgbClr val="000000"/>
                  </a:solidFill>
                  <a:latin typeface="Helios"/>
                  <a:ea typeface="Helios"/>
                  <a:cs typeface="Helios"/>
                  <a:sym typeface="Helios"/>
                </a:rPr>
                <a:t>Looking forward, the project can be enhanced with a graphical user interface (GUI), improved performance through caching mechanisms, and scalability for mobile platforms, ensuring future growth and accessibility.</a:t>
              </a:r>
            </a:p>
            <a:p>
              <a:pPr algn="l">
                <a:lnSpc>
                  <a:spcPts val="4199"/>
                </a:lnSpc>
              </a:pPr>
            </a:p>
          </p:txBody>
        </p:sp>
      </p:grpSp>
      <p:sp>
        <p:nvSpPr>
          <p:cNvPr name="TextBox 8" id="8"/>
          <p:cNvSpPr txBox="true"/>
          <p:nvPr/>
        </p:nvSpPr>
        <p:spPr>
          <a:xfrm rot="0">
            <a:off x="2148268" y="952500"/>
            <a:ext cx="13991465" cy="1139825"/>
          </a:xfrm>
          <a:prstGeom prst="rect">
            <a:avLst/>
          </a:prstGeom>
        </p:spPr>
        <p:txBody>
          <a:bodyPr anchor="t" rtlCol="false" tIns="0" lIns="0" bIns="0" rIns="0">
            <a:spAutoFit/>
          </a:bodyPr>
          <a:lstStyle/>
          <a:p>
            <a:pPr algn="ctr">
              <a:lnSpc>
                <a:spcPts val="9099"/>
              </a:lnSpc>
            </a:pPr>
            <a:r>
              <a:rPr lang="en-US" b="true" sz="6999">
                <a:solidFill>
                  <a:srgbClr val="2A2E3A"/>
                </a:solidFill>
                <a:latin typeface="Klein Bold"/>
                <a:ea typeface="Klein Bold"/>
                <a:cs typeface="Klein Bold"/>
                <a:sym typeface="Klein Bold"/>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764038" y="3250422"/>
            <a:ext cx="12759923" cy="1893078"/>
          </a:xfrm>
          <a:prstGeom prst="rect">
            <a:avLst/>
          </a:prstGeom>
        </p:spPr>
        <p:txBody>
          <a:bodyPr anchor="t" rtlCol="false" tIns="0" lIns="0" bIns="0" rIns="0">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name="AutoShape 4" id="4"/>
          <p:cNvSpPr/>
          <p:nvPr/>
        </p:nvSpPr>
        <p:spPr>
          <a:xfrm>
            <a:off x="7669737" y="6782926"/>
            <a:ext cx="2948526"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178827" cy="10287000"/>
            <a:chOff x="0" y="0"/>
            <a:chExt cx="1363971" cy="2709333"/>
          </a:xfrm>
        </p:grpSpPr>
        <p:sp>
          <p:nvSpPr>
            <p:cNvPr name="Freeform 6" id="6"/>
            <p:cNvSpPr/>
            <p:nvPr/>
          </p:nvSpPr>
          <p:spPr>
            <a:xfrm flipH="false" flipV="false" rot="0">
              <a:off x="0" y="0"/>
              <a:ext cx="1363971" cy="2709333"/>
            </a:xfrm>
            <a:custGeom>
              <a:avLst/>
              <a:gdLst/>
              <a:ahLst/>
              <a:cxnLst/>
              <a:rect r="r" b="b" t="t" l="l"/>
              <a:pathLst>
                <a:path h="2709333" w="1363971">
                  <a:moveTo>
                    <a:pt x="0" y="0"/>
                  </a:moveTo>
                  <a:lnTo>
                    <a:pt x="1363971" y="0"/>
                  </a:lnTo>
                  <a:lnTo>
                    <a:pt x="1363971"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1363971" cy="2756958"/>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1605600" y="1584231"/>
            <a:ext cx="7146454" cy="7118538"/>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454" t="0" r="-16454" b="0"/>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12" id="12"/>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name="TextBox 13" id="13"/>
          <p:cNvSpPr txBox="true"/>
          <p:nvPr/>
        </p:nvSpPr>
        <p:spPr>
          <a:xfrm rot="0">
            <a:off x="8143004" y="1047709"/>
            <a:ext cx="8474283" cy="2121421"/>
          </a:xfrm>
          <a:prstGeom prst="rect">
            <a:avLst/>
          </a:prstGeom>
        </p:spPr>
        <p:txBody>
          <a:bodyPr anchor="t" rtlCol="false" tIns="0" lIns="0" bIns="0" rIns="0">
            <a:spAutoFit/>
          </a:bodyPr>
          <a:lstStyle/>
          <a:p>
            <a:pPr algn="l">
              <a:lnSpc>
                <a:spcPts val="8335"/>
              </a:lnSpc>
            </a:pPr>
            <a:r>
              <a:rPr lang="en-US" sz="7442" b="true">
                <a:solidFill>
                  <a:srgbClr val="1F2020"/>
                </a:solidFill>
                <a:latin typeface="Montserrat Bold"/>
                <a:ea typeface="Montserrat Bold"/>
                <a:cs typeface="Montserrat Bold"/>
                <a:sym typeface="Montserrat Bold"/>
              </a:rPr>
              <a:t>Project Overview</a:t>
            </a:r>
          </a:p>
        </p:txBody>
      </p:sp>
      <p:sp>
        <p:nvSpPr>
          <p:cNvPr name="TextBox 14" id="14"/>
          <p:cNvSpPr txBox="true"/>
          <p:nvPr/>
        </p:nvSpPr>
        <p:spPr>
          <a:xfrm rot="0">
            <a:off x="8143004" y="3516742"/>
            <a:ext cx="10144996" cy="5602599"/>
          </a:xfrm>
          <a:prstGeom prst="rect">
            <a:avLst/>
          </a:prstGeom>
        </p:spPr>
        <p:txBody>
          <a:bodyPr anchor="t" rtlCol="false" tIns="0" lIns="0" bIns="0" rIns="0">
            <a:spAutoFit/>
          </a:bodyPr>
          <a:lstStyle/>
          <a:p>
            <a:pPr algn="l">
              <a:lnSpc>
                <a:spcPts val="4425"/>
              </a:lnSpc>
            </a:pPr>
            <a:r>
              <a:rPr lang="en-US" sz="2950">
                <a:solidFill>
                  <a:srgbClr val="000000"/>
                </a:solidFill>
                <a:latin typeface="Aileron"/>
                <a:ea typeface="Aileron"/>
                <a:cs typeface="Aileron"/>
                <a:sym typeface="Aileron"/>
              </a:rPr>
              <a:t>The Online Bookstore Management System is a platform designed to simplify the buying and selling of books. It enables users to browse a wide selection of books, place orders, and leave reviews, while also offering administrators the ability to manage inventory, users, and orders efficiently. Built using Hibernate, the system utilizes a command-line interface (CLI) for user interaction, with secure authentication and role-based access for both users and administrators.</a:t>
            </a:r>
          </a:p>
          <a:p>
            <a:pPr algn="l">
              <a:lnSpc>
                <a:spcPts val="442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3613" y="8797026"/>
            <a:ext cx="300799" cy="300799"/>
          </a:xfrm>
          <a:custGeom>
            <a:avLst/>
            <a:gdLst/>
            <a:ahLst/>
            <a:cxnLst/>
            <a:rect r="r" b="b" t="t" l="l"/>
            <a:pathLst>
              <a:path h="300799" w="300799">
                <a:moveTo>
                  <a:pt x="0" y="0"/>
                </a:moveTo>
                <a:lnTo>
                  <a:pt x="300799" y="0"/>
                </a:lnTo>
                <a:lnTo>
                  <a:pt x="300799" y="300799"/>
                </a:lnTo>
                <a:lnTo>
                  <a:pt x="0" y="300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664074" y="1673613"/>
            <a:ext cx="2539877" cy="2623185"/>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679" t="0" r="-1679" b="0"/>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004AAD">
                    <a:alpha val="100000"/>
                  </a:srgbClr>
                </a:gs>
                <a:gs pos="100000">
                  <a:srgbClr val="CB6CE6">
                    <a:alpha val="100000"/>
                  </a:srgbClr>
                </a:gs>
              </a:gsLst>
              <a:lin ang="0"/>
            </a:gradFill>
          </p:spPr>
        </p:sp>
      </p:grpSp>
      <p:grpSp>
        <p:nvGrpSpPr>
          <p:cNvPr name="Group 6" id="6"/>
          <p:cNvGrpSpPr>
            <a:grpSpLocks noChangeAspect="true"/>
          </p:cNvGrpSpPr>
          <p:nvPr/>
        </p:nvGrpSpPr>
        <p:grpSpPr>
          <a:xfrm rot="0">
            <a:off x="12592309" y="1673613"/>
            <a:ext cx="2539877" cy="2623185"/>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679" t="0" r="-1679"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004AAD">
                    <a:alpha val="100000"/>
                  </a:srgbClr>
                </a:gs>
                <a:gs pos="100000">
                  <a:srgbClr val="CB6CE6">
                    <a:alpha val="100000"/>
                  </a:srgbClr>
                </a:gs>
              </a:gsLst>
              <a:lin ang="0"/>
            </a:gradFill>
          </p:spPr>
        </p:sp>
      </p:grpSp>
      <p:sp>
        <p:nvSpPr>
          <p:cNvPr name="AutoShape 9" id="9"/>
          <p:cNvSpPr/>
          <p:nvPr/>
        </p:nvSpPr>
        <p:spPr>
          <a:xfrm flipH="true">
            <a:off x="8014280" y="5032375"/>
            <a:ext cx="2259440" cy="0"/>
          </a:xfrm>
          <a:prstGeom prst="line">
            <a:avLst/>
          </a:prstGeom>
          <a:ln cap="rnd" w="152400">
            <a:gradFill>
              <a:gsLst>
                <a:gs pos="0">
                  <a:srgbClr val="004AAD">
                    <a:alpha val="100000"/>
                  </a:srgbClr>
                </a:gs>
                <a:gs pos="100000">
                  <a:srgbClr val="CB6CE6">
                    <a:alpha val="100000"/>
                  </a:srgbClr>
                </a:gs>
              </a:gsLst>
              <a:lin ang="0"/>
            </a:gradFill>
            <a:prstDash val="solid"/>
            <a:headEnd type="none" len="sm" w="sm"/>
            <a:tailEnd type="none" len="sm" w="sm"/>
          </a:ln>
        </p:spPr>
      </p:sp>
      <p:sp>
        <p:nvSpPr>
          <p:cNvPr name="TextBox 10" id="10"/>
          <p:cNvSpPr txBox="true"/>
          <p:nvPr/>
        </p:nvSpPr>
        <p:spPr>
          <a:xfrm rot="0">
            <a:off x="1123950" y="8701776"/>
            <a:ext cx="1867212"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Search</a:t>
            </a:r>
          </a:p>
        </p:txBody>
      </p:sp>
      <p:sp>
        <p:nvSpPr>
          <p:cNvPr name="TextBox 11" id="11"/>
          <p:cNvSpPr txBox="true"/>
          <p:nvPr/>
        </p:nvSpPr>
        <p:spPr>
          <a:xfrm rot="0">
            <a:off x="13698317" y="8730351"/>
            <a:ext cx="3396213" cy="368300"/>
          </a:xfrm>
          <a:prstGeom prst="rect">
            <a:avLst/>
          </a:prstGeom>
        </p:spPr>
        <p:txBody>
          <a:bodyPr anchor="t" rtlCol="false" tIns="0" lIns="0" bIns="0" rIns="0">
            <a:spAutoFit/>
          </a:bodyPr>
          <a:lstStyle/>
          <a:p>
            <a:pPr algn="r">
              <a:lnSpc>
                <a:spcPts val="2800"/>
              </a:lnSpc>
              <a:spcBef>
                <a:spcPct val="0"/>
              </a:spcBef>
            </a:pPr>
            <a:r>
              <a:rPr lang="en-US" sz="2000">
                <a:solidFill>
                  <a:srgbClr val="FFFFFF"/>
                </a:solidFill>
                <a:latin typeface="Poppins"/>
                <a:ea typeface="Poppins"/>
                <a:cs typeface="Poppins"/>
                <a:sym typeface="Poppins"/>
              </a:rPr>
              <a:t>Scientific Project</a:t>
            </a:r>
          </a:p>
        </p:txBody>
      </p:sp>
      <p:sp>
        <p:nvSpPr>
          <p:cNvPr name="TextBox 12" id="12"/>
          <p:cNvSpPr txBox="true"/>
          <p:nvPr/>
        </p:nvSpPr>
        <p:spPr>
          <a:xfrm rot="0">
            <a:off x="5723691" y="665371"/>
            <a:ext cx="5941896" cy="1184522"/>
          </a:xfrm>
          <a:prstGeom prst="rect">
            <a:avLst/>
          </a:prstGeom>
        </p:spPr>
        <p:txBody>
          <a:bodyPr anchor="t" rtlCol="false" tIns="0" lIns="0" bIns="0" rIns="0">
            <a:spAutoFit/>
          </a:bodyPr>
          <a:lstStyle/>
          <a:p>
            <a:pPr algn="ctr">
              <a:lnSpc>
                <a:spcPts val="8557"/>
              </a:lnSpc>
            </a:pPr>
            <a:r>
              <a:rPr lang="en-US" sz="7709" b="true">
                <a:solidFill>
                  <a:srgbClr val="2A2E3A"/>
                </a:solidFill>
                <a:latin typeface="Poppins Bold"/>
                <a:ea typeface="Poppins Bold"/>
                <a:cs typeface="Poppins Bold"/>
                <a:sym typeface="Poppins Bold"/>
              </a:rPr>
              <a:t>Goals</a:t>
            </a:r>
          </a:p>
        </p:txBody>
      </p:sp>
      <p:sp>
        <p:nvSpPr>
          <p:cNvPr name="TextBox 13" id="13"/>
          <p:cNvSpPr txBox="true"/>
          <p:nvPr/>
        </p:nvSpPr>
        <p:spPr>
          <a:xfrm rot="0">
            <a:off x="1151886" y="5730376"/>
            <a:ext cx="6104129" cy="4095750"/>
          </a:xfrm>
          <a:prstGeom prst="rect">
            <a:avLst/>
          </a:prstGeom>
        </p:spPr>
        <p:txBody>
          <a:bodyPr anchor="t" rtlCol="false" tIns="0" lIns="0" bIns="0" rIns="0">
            <a:spAutoFit/>
          </a:bodyPr>
          <a:lstStyle/>
          <a:p>
            <a:pPr algn="l">
              <a:lnSpc>
                <a:spcPts val="4079"/>
              </a:lnSpc>
            </a:pPr>
            <a:r>
              <a:rPr lang="en-US" sz="2400">
                <a:solidFill>
                  <a:srgbClr val="000000"/>
                </a:solidFill>
                <a:latin typeface="Poppins"/>
                <a:ea typeface="Poppins"/>
                <a:cs typeface="Poppins"/>
                <a:sym typeface="Poppins"/>
              </a:rPr>
              <a:t>T</a:t>
            </a:r>
            <a:r>
              <a:rPr lang="en-US" sz="2400">
                <a:solidFill>
                  <a:srgbClr val="000000"/>
                </a:solidFill>
                <a:latin typeface="Poppins"/>
                <a:ea typeface="Poppins"/>
                <a:cs typeface="Poppins"/>
                <a:sym typeface="Poppins"/>
              </a:rPr>
              <a:t>o develop a streamlined system for managing books, orders, users, and reviews using a command-line interface (CLI) while ensuring scalability and ease of use for both customers and administrators.</a:t>
            </a:r>
          </a:p>
          <a:p>
            <a:pPr algn="l">
              <a:lnSpc>
                <a:spcPts val="4079"/>
              </a:lnSpc>
            </a:pPr>
          </a:p>
          <a:p>
            <a:pPr algn="l">
              <a:lnSpc>
                <a:spcPts val="4079"/>
              </a:lnSpc>
            </a:pPr>
          </a:p>
        </p:txBody>
      </p:sp>
      <p:sp>
        <p:nvSpPr>
          <p:cNvPr name="TextBox 14" id="14"/>
          <p:cNvSpPr txBox="true"/>
          <p:nvPr/>
        </p:nvSpPr>
        <p:spPr>
          <a:xfrm rot="0">
            <a:off x="1664074" y="4702175"/>
            <a:ext cx="2395091" cy="44132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Poppins Bold"/>
                <a:ea typeface="Poppins Bold"/>
                <a:cs typeface="Poppins Bold"/>
                <a:sym typeface="Poppins Bold"/>
              </a:rPr>
              <a:t>GOALS 1</a:t>
            </a:r>
          </a:p>
        </p:txBody>
      </p:sp>
      <p:sp>
        <p:nvSpPr>
          <p:cNvPr name="TextBox 15" id="15"/>
          <p:cNvSpPr txBox="true"/>
          <p:nvPr/>
        </p:nvSpPr>
        <p:spPr>
          <a:xfrm rot="0">
            <a:off x="10578514" y="5793676"/>
            <a:ext cx="6680786" cy="2552700"/>
          </a:xfrm>
          <a:prstGeom prst="rect">
            <a:avLst/>
          </a:prstGeom>
        </p:spPr>
        <p:txBody>
          <a:bodyPr anchor="t" rtlCol="false" tIns="0" lIns="0" bIns="0" rIns="0">
            <a:spAutoFit/>
          </a:bodyPr>
          <a:lstStyle/>
          <a:p>
            <a:pPr algn="just">
              <a:lnSpc>
                <a:spcPts val="4079"/>
              </a:lnSpc>
            </a:pPr>
            <a:r>
              <a:rPr lang="en-US" sz="2399">
                <a:solidFill>
                  <a:srgbClr val="000000"/>
                </a:solidFill>
                <a:latin typeface="Poppins"/>
                <a:ea typeface="Poppins"/>
                <a:cs typeface="Poppins"/>
                <a:sym typeface="Poppins"/>
              </a:rPr>
              <a:t>To provide secure, role-based access for users and administrators, enabling customers to easily browse and purchase books, while allowing admins to manage inventory and track orders effectively.</a:t>
            </a:r>
          </a:p>
        </p:txBody>
      </p:sp>
      <p:sp>
        <p:nvSpPr>
          <p:cNvPr name="TextBox 16" id="16"/>
          <p:cNvSpPr txBox="true"/>
          <p:nvPr/>
        </p:nvSpPr>
        <p:spPr>
          <a:xfrm rot="0">
            <a:off x="12320119" y="4702175"/>
            <a:ext cx="2395091" cy="441325"/>
          </a:xfrm>
          <a:prstGeom prst="rect">
            <a:avLst/>
          </a:prstGeom>
        </p:spPr>
        <p:txBody>
          <a:bodyPr anchor="t" rtlCol="false" tIns="0" lIns="0" bIns="0" rIns="0">
            <a:spAutoFit/>
          </a:bodyPr>
          <a:lstStyle/>
          <a:p>
            <a:pPr algn="r">
              <a:lnSpc>
                <a:spcPts val="3499"/>
              </a:lnSpc>
              <a:spcBef>
                <a:spcPct val="0"/>
              </a:spcBef>
            </a:pPr>
            <a:r>
              <a:rPr lang="en-US" b="true" sz="2499">
                <a:solidFill>
                  <a:srgbClr val="000000"/>
                </a:solidFill>
                <a:latin typeface="Poppins Bold"/>
                <a:ea typeface="Poppins Bold"/>
                <a:cs typeface="Poppins Bold"/>
                <a:sym typeface="Poppins Bold"/>
              </a:rPr>
              <a:t>GOALS 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3479" y="0"/>
            <a:ext cx="7246552" cy="10450423"/>
            <a:chOff x="0" y="0"/>
            <a:chExt cx="1908557" cy="2752375"/>
          </a:xfrm>
        </p:grpSpPr>
        <p:sp>
          <p:nvSpPr>
            <p:cNvPr name="Freeform 6" id="6"/>
            <p:cNvSpPr/>
            <p:nvPr/>
          </p:nvSpPr>
          <p:spPr>
            <a:xfrm flipH="false" flipV="false" rot="0">
              <a:off x="0" y="0"/>
              <a:ext cx="1908557" cy="2752375"/>
            </a:xfrm>
            <a:custGeom>
              <a:avLst/>
              <a:gdLst/>
              <a:ahLst/>
              <a:cxnLst/>
              <a:rect r="r" b="b" t="t" l="l"/>
              <a:pathLst>
                <a:path h="2752375" w="1908557">
                  <a:moveTo>
                    <a:pt x="0" y="0"/>
                  </a:moveTo>
                  <a:lnTo>
                    <a:pt x="1908557" y="0"/>
                  </a:lnTo>
                  <a:lnTo>
                    <a:pt x="1908557" y="2752375"/>
                  </a:lnTo>
                  <a:lnTo>
                    <a:pt x="0" y="2752375"/>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1908557" cy="2800000"/>
            </a:xfrm>
            <a:prstGeom prst="rect">
              <a:avLst/>
            </a:prstGeom>
          </p:spPr>
          <p:txBody>
            <a:bodyPr anchor="ctr" rtlCol="false" tIns="50800" lIns="50800" bIns="50800" rIns="50800"/>
            <a:lstStyle/>
            <a:p>
              <a:pPr algn="ctr">
                <a:lnSpc>
                  <a:spcPts val="2239"/>
                </a:lnSpc>
              </a:pPr>
            </a:p>
          </p:txBody>
        </p:sp>
      </p:grpSp>
      <p:grpSp>
        <p:nvGrpSpPr>
          <p:cNvPr name="Group 8" id="8"/>
          <p:cNvGrpSpPr>
            <a:grpSpLocks noChangeAspect="true"/>
          </p:cNvGrpSpPr>
          <p:nvPr/>
        </p:nvGrpSpPr>
        <p:grpSpPr>
          <a:xfrm rot="0">
            <a:off x="-697869" y="1676824"/>
            <a:ext cx="5159330" cy="6933353"/>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0" t="-11216" r="0"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11" id="11"/>
          <p:cNvSpPr txBox="true"/>
          <p:nvPr/>
        </p:nvSpPr>
        <p:spPr>
          <a:xfrm rot="0">
            <a:off x="8169605" y="753744"/>
            <a:ext cx="7970839" cy="737616"/>
          </a:xfrm>
          <a:prstGeom prst="rect">
            <a:avLst/>
          </a:prstGeom>
        </p:spPr>
        <p:txBody>
          <a:bodyPr anchor="t" rtlCol="false" tIns="0" lIns="0" bIns="0" rIns="0">
            <a:spAutoFit/>
          </a:bodyPr>
          <a:lstStyle/>
          <a:p>
            <a:pPr algn="l">
              <a:lnSpc>
                <a:spcPts val="5712"/>
              </a:lnSpc>
            </a:pPr>
            <a:r>
              <a:rPr lang="en-US" sz="5100" b="true">
                <a:solidFill>
                  <a:srgbClr val="1F2020"/>
                </a:solidFill>
                <a:latin typeface="Montserrat Bold"/>
                <a:ea typeface="Montserrat Bold"/>
                <a:cs typeface="Montserrat Bold"/>
                <a:sym typeface="Montserrat Bold"/>
              </a:rPr>
              <a:t>Requirement Analysis</a:t>
            </a:r>
          </a:p>
        </p:txBody>
      </p:sp>
      <p:grpSp>
        <p:nvGrpSpPr>
          <p:cNvPr name="Group 12" id="12"/>
          <p:cNvGrpSpPr/>
          <p:nvPr/>
        </p:nvGrpSpPr>
        <p:grpSpPr>
          <a:xfrm rot="0">
            <a:off x="8169605" y="1862606"/>
            <a:ext cx="867968" cy="86796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446577" y="2339076"/>
            <a:ext cx="5759259" cy="305770"/>
          </a:xfrm>
          <a:prstGeom prst="rect">
            <a:avLst/>
          </a:prstGeom>
        </p:spPr>
        <p:txBody>
          <a:bodyPr anchor="t" rtlCol="false" tIns="0" lIns="0" bIns="0" rIns="0">
            <a:spAutoFit/>
          </a:bodyPr>
          <a:lstStyle/>
          <a:p>
            <a:pPr algn="l">
              <a:lnSpc>
                <a:spcPts val="2571"/>
              </a:lnSpc>
              <a:spcBef>
                <a:spcPct val="0"/>
              </a:spcBef>
            </a:pPr>
            <a:r>
              <a:rPr lang="en-US" sz="1836">
                <a:solidFill>
                  <a:srgbClr val="1F2020"/>
                </a:solidFill>
                <a:latin typeface="Open Sans"/>
                <a:ea typeface="Open Sans"/>
                <a:cs typeface="Open Sans"/>
                <a:sym typeface="Open Sans"/>
              </a:rPr>
              <a:t>Registration, login, placing orders, adding reviews.</a:t>
            </a:r>
          </a:p>
        </p:txBody>
      </p:sp>
      <p:sp>
        <p:nvSpPr>
          <p:cNvPr name="TextBox 16" id="16"/>
          <p:cNvSpPr txBox="true"/>
          <p:nvPr/>
        </p:nvSpPr>
        <p:spPr>
          <a:xfrm rot="0">
            <a:off x="8285915" y="2067444"/>
            <a:ext cx="635348" cy="448179"/>
          </a:xfrm>
          <a:prstGeom prst="rect">
            <a:avLst/>
          </a:prstGeom>
        </p:spPr>
        <p:txBody>
          <a:bodyPr anchor="t" rtlCol="false" tIns="0" lIns="0" bIns="0" rIns="0">
            <a:spAutoFit/>
          </a:bodyPr>
          <a:lstStyle/>
          <a:p>
            <a:pPr algn="ctr">
              <a:lnSpc>
                <a:spcPts val="3647"/>
              </a:lnSpc>
              <a:spcBef>
                <a:spcPct val="0"/>
              </a:spcBef>
            </a:pPr>
            <a:r>
              <a:rPr lang="en-US" b="true" sz="2605">
                <a:solidFill>
                  <a:srgbClr val="FFFFFF"/>
                </a:solidFill>
                <a:latin typeface="Open Sans Bold"/>
                <a:ea typeface="Open Sans Bold"/>
                <a:cs typeface="Open Sans Bold"/>
                <a:sym typeface="Open Sans Bold"/>
              </a:rPr>
              <a:t>01</a:t>
            </a:r>
          </a:p>
        </p:txBody>
      </p:sp>
      <p:sp>
        <p:nvSpPr>
          <p:cNvPr name="TextBox 17" id="17"/>
          <p:cNvSpPr txBox="true"/>
          <p:nvPr/>
        </p:nvSpPr>
        <p:spPr>
          <a:xfrm rot="0">
            <a:off x="9446577" y="1873285"/>
            <a:ext cx="2576709" cy="356415"/>
          </a:xfrm>
          <a:prstGeom prst="rect">
            <a:avLst/>
          </a:prstGeom>
        </p:spPr>
        <p:txBody>
          <a:bodyPr anchor="t" rtlCol="false" tIns="0" lIns="0" bIns="0" rIns="0">
            <a:spAutoFit/>
          </a:bodyPr>
          <a:lstStyle/>
          <a:p>
            <a:pPr algn="l">
              <a:lnSpc>
                <a:spcPts val="2930"/>
              </a:lnSpc>
              <a:spcBef>
                <a:spcPct val="0"/>
              </a:spcBef>
            </a:pPr>
            <a:r>
              <a:rPr lang="en-US" b="true" sz="2092">
                <a:solidFill>
                  <a:srgbClr val="305A72"/>
                </a:solidFill>
                <a:latin typeface="Open Sans Bold"/>
                <a:ea typeface="Open Sans Bold"/>
                <a:cs typeface="Open Sans Bold"/>
                <a:sym typeface="Open Sans Bold"/>
              </a:rPr>
              <a:t>User Features</a:t>
            </a:r>
          </a:p>
        </p:txBody>
      </p:sp>
      <p:grpSp>
        <p:nvGrpSpPr>
          <p:cNvPr name="Group 18" id="18"/>
          <p:cNvGrpSpPr/>
          <p:nvPr/>
        </p:nvGrpSpPr>
        <p:grpSpPr>
          <a:xfrm rot="0">
            <a:off x="8169605" y="4040527"/>
            <a:ext cx="867968" cy="86796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446577" y="4516997"/>
            <a:ext cx="5759259" cy="953470"/>
          </a:xfrm>
          <a:prstGeom prst="rect">
            <a:avLst/>
          </a:prstGeom>
        </p:spPr>
        <p:txBody>
          <a:bodyPr anchor="t" rtlCol="false" tIns="0" lIns="0" bIns="0" rIns="0">
            <a:spAutoFit/>
          </a:bodyPr>
          <a:lstStyle/>
          <a:p>
            <a:pPr algn="l">
              <a:lnSpc>
                <a:spcPts val="2571"/>
              </a:lnSpc>
            </a:pPr>
            <a:r>
              <a:rPr lang="en-US" sz="1836">
                <a:solidFill>
                  <a:srgbClr val="1F2020"/>
                </a:solidFill>
                <a:latin typeface="Open Sans"/>
                <a:ea typeface="Open Sans"/>
                <a:cs typeface="Open Sans"/>
                <a:sym typeface="Open Sans"/>
              </a:rPr>
              <a:t>Manage books and authors, user data, and order history.</a:t>
            </a:r>
          </a:p>
          <a:p>
            <a:pPr algn="l">
              <a:lnSpc>
                <a:spcPts val="2571"/>
              </a:lnSpc>
              <a:spcBef>
                <a:spcPct val="0"/>
              </a:spcBef>
            </a:pPr>
          </a:p>
        </p:txBody>
      </p:sp>
      <p:sp>
        <p:nvSpPr>
          <p:cNvPr name="TextBox 22" id="22"/>
          <p:cNvSpPr txBox="true"/>
          <p:nvPr/>
        </p:nvSpPr>
        <p:spPr>
          <a:xfrm rot="0">
            <a:off x="8285915" y="4245365"/>
            <a:ext cx="635348" cy="448179"/>
          </a:xfrm>
          <a:prstGeom prst="rect">
            <a:avLst/>
          </a:prstGeom>
        </p:spPr>
        <p:txBody>
          <a:bodyPr anchor="t" rtlCol="false" tIns="0" lIns="0" bIns="0" rIns="0">
            <a:spAutoFit/>
          </a:bodyPr>
          <a:lstStyle/>
          <a:p>
            <a:pPr algn="ctr">
              <a:lnSpc>
                <a:spcPts val="3647"/>
              </a:lnSpc>
              <a:spcBef>
                <a:spcPct val="0"/>
              </a:spcBef>
            </a:pPr>
            <a:r>
              <a:rPr lang="en-US" b="true" sz="2605">
                <a:solidFill>
                  <a:srgbClr val="FFFFFF"/>
                </a:solidFill>
                <a:latin typeface="Open Sans Bold"/>
                <a:ea typeface="Open Sans Bold"/>
                <a:cs typeface="Open Sans Bold"/>
                <a:sym typeface="Open Sans Bold"/>
              </a:rPr>
              <a:t>02</a:t>
            </a:r>
          </a:p>
        </p:txBody>
      </p:sp>
      <p:sp>
        <p:nvSpPr>
          <p:cNvPr name="TextBox 23" id="23"/>
          <p:cNvSpPr txBox="true"/>
          <p:nvPr/>
        </p:nvSpPr>
        <p:spPr>
          <a:xfrm rot="0">
            <a:off x="9446577" y="4051206"/>
            <a:ext cx="2576709" cy="356415"/>
          </a:xfrm>
          <a:prstGeom prst="rect">
            <a:avLst/>
          </a:prstGeom>
        </p:spPr>
        <p:txBody>
          <a:bodyPr anchor="t" rtlCol="false" tIns="0" lIns="0" bIns="0" rIns="0">
            <a:spAutoFit/>
          </a:bodyPr>
          <a:lstStyle/>
          <a:p>
            <a:pPr algn="l">
              <a:lnSpc>
                <a:spcPts val="2930"/>
              </a:lnSpc>
              <a:spcBef>
                <a:spcPct val="0"/>
              </a:spcBef>
            </a:pPr>
            <a:r>
              <a:rPr lang="en-US" b="true" sz="2092">
                <a:solidFill>
                  <a:srgbClr val="305A72"/>
                </a:solidFill>
                <a:latin typeface="Open Sans Bold"/>
                <a:ea typeface="Open Sans Bold"/>
                <a:cs typeface="Open Sans Bold"/>
                <a:sym typeface="Open Sans Bold"/>
              </a:rPr>
              <a:t>Admin Features</a:t>
            </a:r>
          </a:p>
        </p:txBody>
      </p:sp>
      <p:grpSp>
        <p:nvGrpSpPr>
          <p:cNvPr name="Group 24" id="24"/>
          <p:cNvGrpSpPr/>
          <p:nvPr/>
        </p:nvGrpSpPr>
        <p:grpSpPr>
          <a:xfrm rot="0">
            <a:off x="8169605" y="6218448"/>
            <a:ext cx="867968" cy="86796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9446577" y="6694918"/>
            <a:ext cx="5759259" cy="1277320"/>
          </a:xfrm>
          <a:prstGeom prst="rect">
            <a:avLst/>
          </a:prstGeom>
        </p:spPr>
        <p:txBody>
          <a:bodyPr anchor="t" rtlCol="false" tIns="0" lIns="0" bIns="0" rIns="0">
            <a:spAutoFit/>
          </a:bodyPr>
          <a:lstStyle/>
          <a:p>
            <a:pPr algn="l" marL="396564" indent="-198282" lvl="1">
              <a:lnSpc>
                <a:spcPts val="2571"/>
              </a:lnSpc>
              <a:buFont typeface="Arial"/>
              <a:buChar char="•"/>
            </a:pPr>
            <a:r>
              <a:rPr lang="en-US" sz="1836">
                <a:solidFill>
                  <a:srgbClr val="1F2020"/>
                </a:solidFill>
                <a:latin typeface="Open Sans"/>
                <a:ea typeface="Open Sans"/>
                <a:cs typeface="Open Sans"/>
                <a:sym typeface="Open Sans"/>
              </a:rPr>
              <a:t>Persistent storage with MySQL.</a:t>
            </a:r>
          </a:p>
          <a:p>
            <a:pPr algn="l" marL="396564" indent="-198282" lvl="1">
              <a:lnSpc>
                <a:spcPts val="2571"/>
              </a:lnSpc>
              <a:buFont typeface="Arial"/>
              <a:buChar char="•"/>
            </a:pPr>
            <a:r>
              <a:rPr lang="en-US" sz="1836">
                <a:solidFill>
                  <a:srgbClr val="1F2020"/>
                </a:solidFill>
                <a:latin typeface="Open Sans"/>
                <a:ea typeface="Open Sans"/>
                <a:cs typeface="Open Sans"/>
                <a:sym typeface="Open Sans"/>
              </a:rPr>
              <a:t>Secure user authentication and role-based access for admins.</a:t>
            </a:r>
          </a:p>
          <a:p>
            <a:pPr algn="l">
              <a:lnSpc>
                <a:spcPts val="2571"/>
              </a:lnSpc>
              <a:spcBef>
                <a:spcPct val="0"/>
              </a:spcBef>
            </a:pPr>
          </a:p>
        </p:txBody>
      </p:sp>
      <p:sp>
        <p:nvSpPr>
          <p:cNvPr name="TextBox 28" id="28"/>
          <p:cNvSpPr txBox="true"/>
          <p:nvPr/>
        </p:nvSpPr>
        <p:spPr>
          <a:xfrm rot="0">
            <a:off x="8285915" y="6423286"/>
            <a:ext cx="635348" cy="448179"/>
          </a:xfrm>
          <a:prstGeom prst="rect">
            <a:avLst/>
          </a:prstGeom>
        </p:spPr>
        <p:txBody>
          <a:bodyPr anchor="t" rtlCol="false" tIns="0" lIns="0" bIns="0" rIns="0">
            <a:spAutoFit/>
          </a:bodyPr>
          <a:lstStyle/>
          <a:p>
            <a:pPr algn="ctr">
              <a:lnSpc>
                <a:spcPts val="3647"/>
              </a:lnSpc>
              <a:spcBef>
                <a:spcPct val="0"/>
              </a:spcBef>
            </a:pPr>
            <a:r>
              <a:rPr lang="en-US" b="true" sz="2605">
                <a:solidFill>
                  <a:srgbClr val="FFFFFF"/>
                </a:solidFill>
                <a:latin typeface="Open Sans Bold"/>
                <a:ea typeface="Open Sans Bold"/>
                <a:cs typeface="Open Sans Bold"/>
                <a:sym typeface="Open Sans Bold"/>
              </a:rPr>
              <a:t>03</a:t>
            </a:r>
          </a:p>
        </p:txBody>
      </p:sp>
      <p:sp>
        <p:nvSpPr>
          <p:cNvPr name="TextBox 29" id="29"/>
          <p:cNvSpPr txBox="true"/>
          <p:nvPr/>
        </p:nvSpPr>
        <p:spPr>
          <a:xfrm rot="0">
            <a:off x="9446577" y="6229127"/>
            <a:ext cx="2576709" cy="727890"/>
          </a:xfrm>
          <a:prstGeom prst="rect">
            <a:avLst/>
          </a:prstGeom>
        </p:spPr>
        <p:txBody>
          <a:bodyPr anchor="t" rtlCol="false" tIns="0" lIns="0" bIns="0" rIns="0">
            <a:spAutoFit/>
          </a:bodyPr>
          <a:lstStyle/>
          <a:p>
            <a:pPr algn="l">
              <a:lnSpc>
                <a:spcPts val="2930"/>
              </a:lnSpc>
              <a:spcBef>
                <a:spcPct val="0"/>
              </a:spcBef>
            </a:pPr>
            <a:r>
              <a:rPr lang="en-US" b="true" sz="2092">
                <a:solidFill>
                  <a:srgbClr val="305A72"/>
                </a:solidFill>
                <a:latin typeface="Open Sans Bold"/>
                <a:ea typeface="Open Sans Bold"/>
                <a:cs typeface="Open Sans Bold"/>
                <a:sym typeface="Open Sans Bold"/>
              </a:rPr>
              <a:t>System Requirements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68969" y="1028700"/>
            <a:ext cx="1279574" cy="1279569"/>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0" r="0" b="0"/>
              </a:stretch>
            </a:blipFill>
          </p:spPr>
        </p:sp>
      </p:grpSp>
      <p:grpSp>
        <p:nvGrpSpPr>
          <p:cNvPr name="Group 4" id="4"/>
          <p:cNvGrpSpPr/>
          <p:nvPr/>
        </p:nvGrpSpPr>
        <p:grpSpPr>
          <a:xfrm rot="0">
            <a:off x="11168969" y="2766208"/>
            <a:ext cx="1279574" cy="1279569"/>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grpSp>
        <p:nvGrpSpPr>
          <p:cNvPr name="Group 6" id="6"/>
          <p:cNvGrpSpPr/>
          <p:nvPr/>
        </p:nvGrpSpPr>
        <p:grpSpPr>
          <a:xfrm rot="0">
            <a:off x="11168969" y="7978731"/>
            <a:ext cx="1279574" cy="1279569"/>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124" t="0" r="-3124" b="0"/>
              </a:stretch>
            </a:blipFill>
          </p:spPr>
        </p:sp>
      </p:grpSp>
      <p:grpSp>
        <p:nvGrpSpPr>
          <p:cNvPr name="Group 8" id="8"/>
          <p:cNvGrpSpPr/>
          <p:nvPr/>
        </p:nvGrpSpPr>
        <p:grpSpPr>
          <a:xfrm rot="0">
            <a:off x="11168969" y="6241223"/>
            <a:ext cx="1279574" cy="1279569"/>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456" t="0" r="-3456" b="0"/>
              </a:stretch>
            </a:blipFill>
          </p:spPr>
        </p:sp>
      </p:grpSp>
      <p:grpSp>
        <p:nvGrpSpPr>
          <p:cNvPr name="Group 10" id="10"/>
          <p:cNvGrpSpPr/>
          <p:nvPr/>
        </p:nvGrpSpPr>
        <p:grpSpPr>
          <a:xfrm rot="0">
            <a:off x="11168969" y="4503715"/>
            <a:ext cx="1279574" cy="1279569"/>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0" r="0" b="0"/>
              </a:stretch>
            </a:blipFill>
          </p:spPr>
        </p:sp>
      </p:grpSp>
      <p:sp>
        <p:nvSpPr>
          <p:cNvPr name="Freeform 12" id="12"/>
          <p:cNvSpPr/>
          <p:nvPr/>
        </p:nvSpPr>
        <p:spPr>
          <a:xfrm flipH="false" flipV="false" rot="0">
            <a:off x="-6507438" y="-2845897"/>
            <a:ext cx="15978794" cy="15978794"/>
          </a:xfrm>
          <a:custGeom>
            <a:avLst/>
            <a:gdLst/>
            <a:ahLst/>
            <a:cxnLst/>
            <a:rect r="r" b="b" t="t" l="l"/>
            <a:pathLst>
              <a:path h="15978794" w="15978794">
                <a:moveTo>
                  <a:pt x="0" y="0"/>
                </a:moveTo>
                <a:lnTo>
                  <a:pt x="15978795" y="0"/>
                </a:lnTo>
                <a:lnTo>
                  <a:pt x="15978795" y="15978794"/>
                </a:lnTo>
                <a:lnTo>
                  <a:pt x="0" y="159787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592266" y="3410615"/>
            <a:ext cx="6714610" cy="2292350"/>
          </a:xfrm>
          <a:prstGeom prst="rect">
            <a:avLst/>
          </a:prstGeom>
        </p:spPr>
        <p:txBody>
          <a:bodyPr anchor="t" rtlCol="false" tIns="0" lIns="0" bIns="0" rIns="0">
            <a:spAutoFit/>
          </a:bodyPr>
          <a:lstStyle/>
          <a:p>
            <a:pPr algn="l">
              <a:lnSpc>
                <a:spcPts val="9099"/>
              </a:lnSpc>
            </a:pPr>
            <a:r>
              <a:rPr lang="en-US" sz="6999" b="true">
                <a:solidFill>
                  <a:srgbClr val="FFFFFF"/>
                </a:solidFill>
                <a:latin typeface="Klein Bold"/>
                <a:ea typeface="Klein Bold"/>
                <a:cs typeface="Klein Bold"/>
                <a:sym typeface="Klein Bold"/>
              </a:rPr>
              <a:t>Technology      Stack</a:t>
            </a:r>
          </a:p>
        </p:txBody>
      </p:sp>
      <p:grpSp>
        <p:nvGrpSpPr>
          <p:cNvPr name="Group 14" id="14"/>
          <p:cNvGrpSpPr/>
          <p:nvPr/>
        </p:nvGrpSpPr>
        <p:grpSpPr>
          <a:xfrm rot="0">
            <a:off x="12966522" y="1166082"/>
            <a:ext cx="4292778" cy="1462004"/>
            <a:chOff x="0" y="0"/>
            <a:chExt cx="5723703" cy="1949339"/>
          </a:xfrm>
        </p:grpSpPr>
        <p:sp>
          <p:nvSpPr>
            <p:cNvPr name="TextBox 15" id="15"/>
            <p:cNvSpPr txBox="true"/>
            <p:nvPr/>
          </p:nvSpPr>
          <p:spPr>
            <a:xfrm rot="0">
              <a:off x="0" y="-19050"/>
              <a:ext cx="5723703" cy="12382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Klein Bold"/>
                  <a:ea typeface="Klein Bold"/>
                  <a:cs typeface="Klein Bold"/>
                  <a:sym typeface="Klein Bold"/>
                </a:rPr>
                <a:t>Programming Language</a:t>
              </a:r>
            </a:p>
          </p:txBody>
        </p:sp>
        <p:sp>
          <p:nvSpPr>
            <p:cNvPr name="TextBox 16" id="16"/>
            <p:cNvSpPr txBox="true"/>
            <p:nvPr/>
          </p:nvSpPr>
          <p:spPr>
            <a:xfrm rot="0">
              <a:off x="0" y="1361117"/>
              <a:ext cx="572370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Java</a:t>
              </a:r>
            </a:p>
          </p:txBody>
        </p:sp>
      </p:grpSp>
      <p:grpSp>
        <p:nvGrpSpPr>
          <p:cNvPr name="Group 17" id="17"/>
          <p:cNvGrpSpPr/>
          <p:nvPr/>
        </p:nvGrpSpPr>
        <p:grpSpPr>
          <a:xfrm rot="0">
            <a:off x="12966522" y="2902672"/>
            <a:ext cx="4292778" cy="1004804"/>
            <a:chOff x="0" y="0"/>
            <a:chExt cx="5723703" cy="1339739"/>
          </a:xfrm>
        </p:grpSpPr>
        <p:sp>
          <p:nvSpPr>
            <p:cNvPr name="TextBox 18" id="18"/>
            <p:cNvSpPr txBox="true"/>
            <p:nvPr/>
          </p:nvSpPr>
          <p:spPr>
            <a:xfrm rot="0">
              <a:off x="0" y="-19050"/>
              <a:ext cx="5723703"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ORM Framework</a:t>
              </a:r>
            </a:p>
          </p:txBody>
        </p:sp>
        <p:sp>
          <p:nvSpPr>
            <p:cNvPr name="TextBox 19" id="19"/>
            <p:cNvSpPr txBox="true"/>
            <p:nvPr/>
          </p:nvSpPr>
          <p:spPr>
            <a:xfrm rot="0">
              <a:off x="0" y="751517"/>
              <a:ext cx="572370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Hibernate</a:t>
              </a:r>
            </a:p>
          </p:txBody>
        </p:sp>
      </p:grpSp>
      <p:grpSp>
        <p:nvGrpSpPr>
          <p:cNvPr name="Group 20" id="20"/>
          <p:cNvGrpSpPr/>
          <p:nvPr/>
        </p:nvGrpSpPr>
        <p:grpSpPr>
          <a:xfrm rot="0">
            <a:off x="12966522" y="4639262"/>
            <a:ext cx="4292778" cy="1004804"/>
            <a:chOff x="0" y="0"/>
            <a:chExt cx="5723703" cy="1339739"/>
          </a:xfrm>
        </p:grpSpPr>
        <p:sp>
          <p:nvSpPr>
            <p:cNvPr name="TextBox 21" id="21"/>
            <p:cNvSpPr txBox="true"/>
            <p:nvPr/>
          </p:nvSpPr>
          <p:spPr>
            <a:xfrm rot="0">
              <a:off x="0" y="-19050"/>
              <a:ext cx="5723703"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Database</a:t>
              </a:r>
            </a:p>
          </p:txBody>
        </p:sp>
        <p:sp>
          <p:nvSpPr>
            <p:cNvPr name="TextBox 22" id="22"/>
            <p:cNvSpPr txBox="true"/>
            <p:nvPr/>
          </p:nvSpPr>
          <p:spPr>
            <a:xfrm rot="0">
              <a:off x="0" y="751517"/>
              <a:ext cx="572370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MySQL</a:t>
              </a:r>
            </a:p>
          </p:txBody>
        </p:sp>
      </p:grpSp>
      <p:grpSp>
        <p:nvGrpSpPr>
          <p:cNvPr name="Group 23" id="23"/>
          <p:cNvGrpSpPr/>
          <p:nvPr/>
        </p:nvGrpSpPr>
        <p:grpSpPr>
          <a:xfrm rot="0">
            <a:off x="12966522" y="6375852"/>
            <a:ext cx="4975891" cy="1004804"/>
            <a:chOff x="0" y="0"/>
            <a:chExt cx="6634522" cy="1339739"/>
          </a:xfrm>
        </p:grpSpPr>
        <p:sp>
          <p:nvSpPr>
            <p:cNvPr name="TextBox 24" id="24"/>
            <p:cNvSpPr txBox="true"/>
            <p:nvPr/>
          </p:nvSpPr>
          <p:spPr>
            <a:xfrm rot="0">
              <a:off x="0" y="-19050"/>
              <a:ext cx="6634522"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Development Environment</a:t>
              </a:r>
            </a:p>
          </p:txBody>
        </p:sp>
        <p:sp>
          <p:nvSpPr>
            <p:cNvPr name="TextBox 25" id="25"/>
            <p:cNvSpPr txBox="true"/>
            <p:nvPr/>
          </p:nvSpPr>
          <p:spPr>
            <a:xfrm rot="0">
              <a:off x="0" y="751517"/>
              <a:ext cx="6634522"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Eclipse</a:t>
              </a:r>
            </a:p>
          </p:txBody>
        </p:sp>
      </p:grpSp>
      <p:grpSp>
        <p:nvGrpSpPr>
          <p:cNvPr name="Group 26" id="26"/>
          <p:cNvGrpSpPr/>
          <p:nvPr/>
        </p:nvGrpSpPr>
        <p:grpSpPr>
          <a:xfrm rot="0">
            <a:off x="12966522" y="8112442"/>
            <a:ext cx="4292778" cy="1004804"/>
            <a:chOff x="0" y="0"/>
            <a:chExt cx="5723703" cy="1339739"/>
          </a:xfrm>
        </p:grpSpPr>
        <p:sp>
          <p:nvSpPr>
            <p:cNvPr name="TextBox 27" id="27"/>
            <p:cNvSpPr txBox="true"/>
            <p:nvPr/>
          </p:nvSpPr>
          <p:spPr>
            <a:xfrm rot="0">
              <a:off x="0" y="-19050"/>
              <a:ext cx="5723703"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2A2E3A"/>
                  </a:solidFill>
                  <a:latin typeface="Helios Bold"/>
                  <a:ea typeface="Helios Bold"/>
                  <a:cs typeface="Helios Bold"/>
                  <a:sym typeface="Helios Bold"/>
                </a:rPr>
                <a:t>Version Control</a:t>
              </a:r>
            </a:p>
          </p:txBody>
        </p:sp>
        <p:sp>
          <p:nvSpPr>
            <p:cNvPr name="TextBox 28" id="28"/>
            <p:cNvSpPr txBox="true"/>
            <p:nvPr/>
          </p:nvSpPr>
          <p:spPr>
            <a:xfrm rot="0">
              <a:off x="0" y="751517"/>
              <a:ext cx="5723703"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GitHub</a:t>
              </a:r>
            </a:p>
          </p:txBody>
        </p:sp>
      </p:grpSp>
      <p:sp>
        <p:nvSpPr>
          <p:cNvPr name="TextBox 29" id="29"/>
          <p:cNvSpPr txBox="true"/>
          <p:nvPr/>
        </p:nvSpPr>
        <p:spPr>
          <a:xfrm rot="0">
            <a:off x="9062442" y="4943792"/>
            <a:ext cx="163116" cy="3422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ea typeface="Poppins"/>
                <a:cs typeface="Poppins"/>
                <a:sym typeface="Poppins"/>
              </a:rPr>
              <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224966" y="72451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24966" y="294066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24966" y="5276313"/>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224966" y="748845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8035763" cy="10287000"/>
            <a:chOff x="0" y="0"/>
            <a:chExt cx="2116415" cy="2709333"/>
          </a:xfrm>
        </p:grpSpPr>
        <p:sp>
          <p:nvSpPr>
            <p:cNvPr name="Freeform 7" id="7"/>
            <p:cNvSpPr/>
            <p:nvPr/>
          </p:nvSpPr>
          <p:spPr>
            <a:xfrm flipH="false" flipV="false" rot="0">
              <a:off x="0" y="0"/>
              <a:ext cx="2116415" cy="2709333"/>
            </a:xfrm>
            <a:custGeom>
              <a:avLst/>
              <a:gdLst/>
              <a:ahLst/>
              <a:cxnLst/>
              <a:rect r="r" b="b" t="t" l="l"/>
              <a:pathLst>
                <a:path h="2709333" w="2116415">
                  <a:moveTo>
                    <a:pt x="0" y="0"/>
                  </a:moveTo>
                  <a:lnTo>
                    <a:pt x="2116415" y="0"/>
                  </a:lnTo>
                  <a:lnTo>
                    <a:pt x="2116415" y="2709333"/>
                  </a:lnTo>
                  <a:lnTo>
                    <a:pt x="0" y="2709333"/>
                  </a:lnTo>
                  <a:close/>
                </a:path>
              </a:pathLst>
            </a:custGeom>
            <a:solidFill>
              <a:srgbClr val="FFFFFF"/>
            </a:solidFill>
          </p:spPr>
        </p:sp>
        <p:sp>
          <p:nvSpPr>
            <p:cNvPr name="TextBox 8" id="8"/>
            <p:cNvSpPr txBox="true"/>
            <p:nvPr/>
          </p:nvSpPr>
          <p:spPr>
            <a:xfrm>
              <a:off x="0" y="-38100"/>
              <a:ext cx="2116415" cy="2747433"/>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2113055" y="447455"/>
            <a:ext cx="2902804" cy="4114800"/>
          </a:xfrm>
          <a:custGeom>
            <a:avLst/>
            <a:gdLst/>
            <a:ahLst/>
            <a:cxnLst/>
            <a:rect r="r" b="b" t="t" l="l"/>
            <a:pathLst>
              <a:path h="4114800" w="2902804">
                <a:moveTo>
                  <a:pt x="0" y="0"/>
                </a:moveTo>
                <a:lnTo>
                  <a:pt x="2902804" y="0"/>
                </a:lnTo>
                <a:lnTo>
                  <a:pt x="29028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87718" y="4627569"/>
            <a:ext cx="8256282" cy="3025457"/>
          </a:xfrm>
          <a:prstGeom prst="rect">
            <a:avLst/>
          </a:prstGeom>
        </p:spPr>
        <p:txBody>
          <a:bodyPr anchor="t" rtlCol="false" tIns="0" lIns="0" bIns="0" rIns="0">
            <a:spAutoFit/>
          </a:bodyPr>
          <a:lstStyle/>
          <a:p>
            <a:pPr algn="l">
              <a:lnSpc>
                <a:spcPts val="12067"/>
              </a:lnSpc>
            </a:pPr>
            <a:r>
              <a:rPr lang="en-US" sz="9282" b="true">
                <a:solidFill>
                  <a:srgbClr val="2A2E3A"/>
                </a:solidFill>
                <a:latin typeface="Klein Bold"/>
                <a:ea typeface="Klein Bold"/>
                <a:cs typeface="Klein Bold"/>
                <a:sym typeface="Klein Bold"/>
              </a:rPr>
              <a:t>Modules Overview</a:t>
            </a:r>
          </a:p>
        </p:txBody>
      </p:sp>
      <p:grpSp>
        <p:nvGrpSpPr>
          <p:cNvPr name="Group 11" id="11"/>
          <p:cNvGrpSpPr/>
          <p:nvPr/>
        </p:nvGrpSpPr>
        <p:grpSpPr>
          <a:xfrm rot="0">
            <a:off x="9484467" y="825325"/>
            <a:ext cx="8035641" cy="1419967"/>
            <a:chOff x="0" y="0"/>
            <a:chExt cx="10714188" cy="1893290"/>
          </a:xfrm>
        </p:grpSpPr>
        <p:sp>
          <p:nvSpPr>
            <p:cNvPr name="TextBox 12" id="12"/>
            <p:cNvSpPr txBox="true"/>
            <p:nvPr/>
          </p:nvSpPr>
          <p:spPr>
            <a:xfrm rot="0">
              <a:off x="0" y="0"/>
              <a:ext cx="10714188" cy="7620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User Management</a:t>
              </a:r>
            </a:p>
          </p:txBody>
        </p:sp>
        <p:sp>
          <p:nvSpPr>
            <p:cNvPr name="TextBox 13" id="13"/>
            <p:cNvSpPr txBox="true"/>
            <p:nvPr/>
          </p:nvSpPr>
          <p:spPr>
            <a:xfrm rot="0">
              <a:off x="0" y="1305068"/>
              <a:ext cx="10714188"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Registration, login, profile, orders.</a:t>
              </a:r>
            </a:p>
          </p:txBody>
        </p:sp>
      </p:grpSp>
      <p:grpSp>
        <p:nvGrpSpPr>
          <p:cNvPr name="Group 14" id="14"/>
          <p:cNvGrpSpPr/>
          <p:nvPr/>
        </p:nvGrpSpPr>
        <p:grpSpPr>
          <a:xfrm rot="0">
            <a:off x="9484467" y="3142288"/>
            <a:ext cx="8035641" cy="1419967"/>
            <a:chOff x="0" y="0"/>
            <a:chExt cx="10714188" cy="1893290"/>
          </a:xfrm>
        </p:grpSpPr>
        <p:sp>
          <p:nvSpPr>
            <p:cNvPr name="TextBox 15" id="15"/>
            <p:cNvSpPr txBox="true"/>
            <p:nvPr/>
          </p:nvSpPr>
          <p:spPr>
            <a:xfrm rot="0">
              <a:off x="0" y="0"/>
              <a:ext cx="10714188" cy="7620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Admin Management</a:t>
              </a:r>
            </a:p>
          </p:txBody>
        </p:sp>
        <p:sp>
          <p:nvSpPr>
            <p:cNvPr name="TextBox 16" id="16"/>
            <p:cNvSpPr txBox="true"/>
            <p:nvPr/>
          </p:nvSpPr>
          <p:spPr>
            <a:xfrm rot="0">
              <a:off x="0" y="1305068"/>
              <a:ext cx="10714188"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Manage books, authors, users, and orders.</a:t>
              </a:r>
            </a:p>
          </p:txBody>
        </p:sp>
      </p:grpSp>
      <p:grpSp>
        <p:nvGrpSpPr>
          <p:cNvPr name="Group 17" id="17"/>
          <p:cNvGrpSpPr/>
          <p:nvPr/>
        </p:nvGrpSpPr>
        <p:grpSpPr>
          <a:xfrm rot="0">
            <a:off x="9484467" y="5477940"/>
            <a:ext cx="8035641" cy="1419967"/>
            <a:chOff x="0" y="0"/>
            <a:chExt cx="10714188" cy="1893290"/>
          </a:xfrm>
        </p:grpSpPr>
        <p:sp>
          <p:nvSpPr>
            <p:cNvPr name="TextBox 18" id="18"/>
            <p:cNvSpPr txBox="true"/>
            <p:nvPr/>
          </p:nvSpPr>
          <p:spPr>
            <a:xfrm rot="0">
              <a:off x="0" y="0"/>
              <a:ext cx="10714188" cy="7620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Order Management</a:t>
              </a:r>
            </a:p>
          </p:txBody>
        </p:sp>
        <p:sp>
          <p:nvSpPr>
            <p:cNvPr name="TextBox 19" id="19"/>
            <p:cNvSpPr txBox="true"/>
            <p:nvPr/>
          </p:nvSpPr>
          <p:spPr>
            <a:xfrm rot="0">
              <a:off x="0" y="1305068"/>
              <a:ext cx="10714188"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 Place and track orders.</a:t>
              </a:r>
            </a:p>
          </p:txBody>
        </p:sp>
      </p:grpSp>
      <p:grpSp>
        <p:nvGrpSpPr>
          <p:cNvPr name="Group 20" id="20"/>
          <p:cNvGrpSpPr/>
          <p:nvPr/>
        </p:nvGrpSpPr>
        <p:grpSpPr>
          <a:xfrm rot="0">
            <a:off x="9484467" y="7589270"/>
            <a:ext cx="8035641" cy="1419967"/>
            <a:chOff x="0" y="0"/>
            <a:chExt cx="10714188" cy="1893290"/>
          </a:xfrm>
        </p:grpSpPr>
        <p:sp>
          <p:nvSpPr>
            <p:cNvPr name="TextBox 21" id="21"/>
            <p:cNvSpPr txBox="true"/>
            <p:nvPr/>
          </p:nvSpPr>
          <p:spPr>
            <a:xfrm rot="0">
              <a:off x="0" y="0"/>
              <a:ext cx="10714188" cy="7620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Review Management</a:t>
              </a:r>
            </a:p>
          </p:txBody>
        </p:sp>
        <p:sp>
          <p:nvSpPr>
            <p:cNvPr name="TextBox 22" id="22"/>
            <p:cNvSpPr txBox="true"/>
            <p:nvPr/>
          </p:nvSpPr>
          <p:spPr>
            <a:xfrm rot="0">
              <a:off x="0" y="1305068"/>
              <a:ext cx="10714188" cy="588222"/>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Add and manage book reviews.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42925" y="-535484"/>
            <a:ext cx="9645075" cy="11006458"/>
          </a:xfrm>
          <a:custGeom>
            <a:avLst/>
            <a:gdLst/>
            <a:ahLst/>
            <a:cxnLst/>
            <a:rect r="r" b="b" t="t" l="l"/>
            <a:pathLst>
              <a:path h="11006458" w="9645075">
                <a:moveTo>
                  <a:pt x="0" y="0"/>
                </a:moveTo>
                <a:lnTo>
                  <a:pt x="9645075" y="0"/>
                </a:lnTo>
                <a:lnTo>
                  <a:pt x="9645075" y="11006457"/>
                </a:lnTo>
                <a:lnTo>
                  <a:pt x="0" y="11006457"/>
                </a:lnTo>
                <a:lnTo>
                  <a:pt x="0" y="0"/>
                </a:lnTo>
                <a:close/>
              </a:path>
            </a:pathLst>
          </a:custGeom>
          <a:blipFill>
            <a:blip r:embed="rId2"/>
            <a:stretch>
              <a:fillRect l="-2842" t="-1720" r="0" b="-1720"/>
            </a:stretch>
          </a:blipFill>
        </p:spPr>
      </p:sp>
      <p:sp>
        <p:nvSpPr>
          <p:cNvPr name="TextBox 3" id="3"/>
          <p:cNvSpPr txBox="true"/>
          <p:nvPr/>
        </p:nvSpPr>
        <p:spPr>
          <a:xfrm rot="0">
            <a:off x="1185307" y="2813205"/>
            <a:ext cx="6370719" cy="2903862"/>
          </a:xfrm>
          <a:prstGeom prst="rect">
            <a:avLst/>
          </a:prstGeom>
        </p:spPr>
        <p:txBody>
          <a:bodyPr anchor="t" rtlCol="false" tIns="0" lIns="0" bIns="0" rIns="0">
            <a:spAutoFit/>
          </a:bodyPr>
          <a:lstStyle/>
          <a:p>
            <a:pPr algn="ctr">
              <a:lnSpc>
                <a:spcPts val="11619"/>
              </a:lnSpc>
              <a:spcBef>
                <a:spcPct val="0"/>
              </a:spcBef>
            </a:pPr>
            <a:r>
              <a:rPr lang="en-US" sz="8299">
                <a:solidFill>
                  <a:srgbClr val="FFFFFF"/>
                </a:solidFill>
                <a:latin typeface="Helios"/>
                <a:ea typeface="Helios"/>
                <a:cs typeface="Helios"/>
                <a:sym typeface="Helios"/>
              </a:rPr>
              <a:t>Database Design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816656" y="0"/>
            <a:ext cx="16471344" cy="10212233"/>
          </a:xfrm>
          <a:custGeom>
            <a:avLst/>
            <a:gdLst/>
            <a:ahLst/>
            <a:cxnLst/>
            <a:rect r="r" b="b" t="t" l="l"/>
            <a:pathLst>
              <a:path h="10212233" w="16471344">
                <a:moveTo>
                  <a:pt x="0" y="0"/>
                </a:moveTo>
                <a:lnTo>
                  <a:pt x="16471344" y="0"/>
                </a:lnTo>
                <a:lnTo>
                  <a:pt x="16471344" y="10212233"/>
                </a:lnTo>
                <a:lnTo>
                  <a:pt x="0" y="10212233"/>
                </a:lnTo>
                <a:lnTo>
                  <a:pt x="0" y="0"/>
                </a:lnTo>
                <a:close/>
              </a:path>
            </a:pathLst>
          </a:custGeom>
          <a:blipFill>
            <a:blip r:embed="rId2"/>
            <a:stretch>
              <a:fillRect l="0" t="0" r="0" b="0"/>
            </a:stretch>
          </a:blipFill>
        </p:spPr>
      </p:sp>
      <p:sp>
        <p:nvSpPr>
          <p:cNvPr name="TextBox 3" id="3"/>
          <p:cNvSpPr txBox="true"/>
          <p:nvPr/>
        </p:nvSpPr>
        <p:spPr>
          <a:xfrm rot="0">
            <a:off x="302545" y="7821288"/>
            <a:ext cx="6370719" cy="1437012"/>
          </a:xfrm>
          <a:prstGeom prst="rect">
            <a:avLst/>
          </a:prstGeom>
        </p:spPr>
        <p:txBody>
          <a:bodyPr anchor="t" rtlCol="false" tIns="0" lIns="0" bIns="0" rIns="0">
            <a:spAutoFit/>
          </a:bodyPr>
          <a:lstStyle/>
          <a:p>
            <a:pPr algn="ctr">
              <a:lnSpc>
                <a:spcPts val="11619"/>
              </a:lnSpc>
              <a:spcBef>
                <a:spcPct val="0"/>
              </a:spcBef>
            </a:pPr>
            <a:r>
              <a:rPr lang="en-US" sz="8299">
                <a:solidFill>
                  <a:srgbClr val="FFFFFF"/>
                </a:solidFill>
                <a:latin typeface="Helios"/>
                <a:ea typeface="Helios"/>
                <a:cs typeface="Helios"/>
                <a:sym typeface="Helios"/>
              </a:rPr>
              <a:t>ER Diagram</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5763580" y="4256789"/>
            <a:ext cx="1876167" cy="0"/>
          </a:xfrm>
          <a:prstGeom prst="line">
            <a:avLst/>
          </a:prstGeom>
          <a:ln cap="flat" w="38100">
            <a:solidFill>
              <a:srgbClr val="F4F4F4"/>
            </a:solidFill>
            <a:prstDash val="solid"/>
            <a:headEnd type="none" len="sm" w="sm"/>
            <a:tailEnd type="none" len="sm" w="sm"/>
          </a:ln>
        </p:spPr>
      </p:sp>
      <p:sp>
        <p:nvSpPr>
          <p:cNvPr name="AutoShape 3" id="3"/>
          <p:cNvSpPr/>
          <p:nvPr/>
        </p:nvSpPr>
        <p:spPr>
          <a:xfrm>
            <a:off x="10639540" y="4256789"/>
            <a:ext cx="1884879" cy="0"/>
          </a:xfrm>
          <a:prstGeom prst="line">
            <a:avLst/>
          </a:prstGeom>
          <a:ln cap="flat" w="38100">
            <a:solidFill>
              <a:srgbClr val="F4F4F4"/>
            </a:solidFill>
            <a:prstDash val="solid"/>
            <a:headEnd type="none" len="sm" w="sm"/>
            <a:tailEnd type="none" len="sm" w="sm"/>
          </a:ln>
        </p:spPr>
      </p:sp>
      <p:grpSp>
        <p:nvGrpSpPr>
          <p:cNvPr name="Group 4" id="4"/>
          <p:cNvGrpSpPr/>
          <p:nvPr/>
        </p:nvGrpSpPr>
        <p:grpSpPr>
          <a:xfrm rot="0">
            <a:off x="0" y="9125919"/>
            <a:ext cx="18288000" cy="1161081"/>
            <a:chOff x="0" y="0"/>
            <a:chExt cx="4816593" cy="305799"/>
          </a:xfrm>
        </p:grpSpPr>
        <p:sp>
          <p:nvSpPr>
            <p:cNvPr name="Freeform 5" id="5"/>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6" id="6"/>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2610665" y="2756893"/>
            <a:ext cx="3152915" cy="2952486"/>
            <a:chOff x="0" y="0"/>
            <a:chExt cx="769972" cy="721025"/>
          </a:xfrm>
        </p:grpSpPr>
        <p:sp>
          <p:nvSpPr>
            <p:cNvPr name="Freeform 8" id="8"/>
            <p:cNvSpPr/>
            <p:nvPr/>
          </p:nvSpPr>
          <p:spPr>
            <a:xfrm flipH="false" flipV="false" rot="0">
              <a:off x="0" y="0"/>
              <a:ext cx="769972" cy="721025"/>
            </a:xfrm>
            <a:custGeom>
              <a:avLst/>
              <a:gdLst/>
              <a:ahLst/>
              <a:cxnLst/>
              <a:rect r="r" b="b" t="t" l="l"/>
              <a:pathLst>
                <a:path h="721025" w="769972">
                  <a:moveTo>
                    <a:pt x="125229" y="0"/>
                  </a:moveTo>
                  <a:lnTo>
                    <a:pt x="644742" y="0"/>
                  </a:lnTo>
                  <a:cubicBezTo>
                    <a:pt x="677955" y="0"/>
                    <a:pt x="709808" y="13194"/>
                    <a:pt x="733293" y="36679"/>
                  </a:cubicBezTo>
                  <a:cubicBezTo>
                    <a:pt x="756778" y="60164"/>
                    <a:pt x="769972" y="92017"/>
                    <a:pt x="769972" y="125229"/>
                  </a:cubicBezTo>
                  <a:lnTo>
                    <a:pt x="769972" y="595795"/>
                  </a:lnTo>
                  <a:cubicBezTo>
                    <a:pt x="769972" y="629008"/>
                    <a:pt x="756778" y="660861"/>
                    <a:pt x="733293" y="684346"/>
                  </a:cubicBezTo>
                  <a:cubicBezTo>
                    <a:pt x="709808" y="707831"/>
                    <a:pt x="677955" y="721025"/>
                    <a:pt x="644742" y="721025"/>
                  </a:cubicBezTo>
                  <a:lnTo>
                    <a:pt x="125229" y="721025"/>
                  </a:lnTo>
                  <a:cubicBezTo>
                    <a:pt x="92017" y="721025"/>
                    <a:pt x="60164" y="707831"/>
                    <a:pt x="36679" y="684346"/>
                  </a:cubicBezTo>
                  <a:cubicBezTo>
                    <a:pt x="13194" y="660861"/>
                    <a:pt x="0" y="629008"/>
                    <a:pt x="0" y="595795"/>
                  </a:cubicBezTo>
                  <a:lnTo>
                    <a:pt x="0" y="125229"/>
                  </a:lnTo>
                  <a:cubicBezTo>
                    <a:pt x="0" y="92017"/>
                    <a:pt x="13194" y="60164"/>
                    <a:pt x="36679" y="36679"/>
                  </a:cubicBezTo>
                  <a:cubicBezTo>
                    <a:pt x="60164" y="13194"/>
                    <a:pt x="92017" y="0"/>
                    <a:pt x="125229" y="0"/>
                  </a:cubicBezTo>
                  <a:close/>
                </a:path>
              </a:pathLst>
            </a:custGeom>
            <a:solidFill>
              <a:srgbClr val="718BAB"/>
            </a:solidFill>
          </p:spPr>
        </p:sp>
        <p:sp>
          <p:nvSpPr>
            <p:cNvPr name="TextBox 9" id="9"/>
            <p:cNvSpPr txBox="true"/>
            <p:nvPr/>
          </p:nvSpPr>
          <p:spPr>
            <a:xfrm>
              <a:off x="0" y="-66675"/>
              <a:ext cx="769972" cy="787700"/>
            </a:xfrm>
            <a:prstGeom prst="rect">
              <a:avLst/>
            </a:prstGeom>
          </p:spPr>
          <p:txBody>
            <a:bodyPr anchor="ctr" rtlCol="false" tIns="50800" lIns="50800" bIns="50800" rIns="50800"/>
            <a:lstStyle/>
            <a:p>
              <a:pPr algn="ctr">
                <a:lnSpc>
                  <a:spcPts val="3779"/>
                </a:lnSpc>
              </a:pPr>
              <a:r>
                <a:rPr lang="en-US" sz="2699">
                  <a:solidFill>
                    <a:srgbClr val="000000"/>
                  </a:solidFill>
                  <a:latin typeface="Helios"/>
                  <a:ea typeface="Helios"/>
                  <a:cs typeface="Helios"/>
                  <a:sym typeface="Helios"/>
                </a:rPr>
                <a:t>Unit Testing</a:t>
              </a:r>
            </a:p>
          </p:txBody>
        </p:sp>
      </p:grpSp>
      <p:sp>
        <p:nvSpPr>
          <p:cNvPr name="TextBox 10" id="10"/>
          <p:cNvSpPr txBox="true"/>
          <p:nvPr/>
        </p:nvSpPr>
        <p:spPr>
          <a:xfrm rot="0">
            <a:off x="2107172" y="686486"/>
            <a:ext cx="14073657" cy="1242472"/>
          </a:xfrm>
          <a:prstGeom prst="rect">
            <a:avLst/>
          </a:prstGeom>
        </p:spPr>
        <p:txBody>
          <a:bodyPr anchor="t" rtlCol="false" tIns="0" lIns="0" bIns="0" rIns="0">
            <a:spAutoFit/>
          </a:bodyPr>
          <a:lstStyle/>
          <a:p>
            <a:pPr algn="ctr">
              <a:lnSpc>
                <a:spcPts val="9954"/>
              </a:lnSpc>
            </a:pPr>
            <a:r>
              <a:rPr lang="en-US" b="true" sz="7657">
                <a:solidFill>
                  <a:srgbClr val="2A2E3A"/>
                </a:solidFill>
                <a:latin typeface="Klein Bold"/>
                <a:ea typeface="Klein Bold"/>
                <a:cs typeface="Klein Bold"/>
                <a:sym typeface="Klein Bold"/>
              </a:rPr>
              <a:t>Testing</a:t>
            </a:r>
          </a:p>
        </p:txBody>
      </p:sp>
      <p:sp>
        <p:nvSpPr>
          <p:cNvPr name="TextBox 11" id="11"/>
          <p:cNvSpPr txBox="true"/>
          <p:nvPr/>
        </p:nvSpPr>
        <p:spPr>
          <a:xfrm rot="0">
            <a:off x="1967888" y="6052816"/>
            <a:ext cx="4591593" cy="2245632"/>
          </a:xfrm>
          <a:prstGeom prst="rect">
            <a:avLst/>
          </a:prstGeom>
        </p:spPr>
        <p:txBody>
          <a:bodyPr anchor="t" rtlCol="false" tIns="0" lIns="0" bIns="0" rIns="0">
            <a:spAutoFit/>
          </a:bodyPr>
          <a:lstStyle/>
          <a:p>
            <a:pPr algn="ctr" marL="0" indent="0" lvl="0">
              <a:lnSpc>
                <a:spcPts val="4464"/>
              </a:lnSpc>
              <a:spcBef>
                <a:spcPct val="0"/>
              </a:spcBef>
            </a:pPr>
            <a:r>
              <a:rPr lang="en-US" sz="3188">
                <a:solidFill>
                  <a:srgbClr val="2A2E3A"/>
                </a:solidFill>
                <a:latin typeface="Helios"/>
                <a:ea typeface="Helios"/>
                <a:cs typeface="Helios"/>
                <a:sym typeface="Helios"/>
              </a:rPr>
              <a:t>Used JUnit for testing components like controllers, services, and DAOs.</a:t>
            </a:r>
          </a:p>
        </p:txBody>
      </p:sp>
      <p:sp>
        <p:nvSpPr>
          <p:cNvPr name="TextBox 12" id="12"/>
          <p:cNvSpPr txBox="true"/>
          <p:nvPr/>
        </p:nvSpPr>
        <p:spPr>
          <a:xfrm rot="0">
            <a:off x="6848203" y="6052816"/>
            <a:ext cx="4591593" cy="1680644"/>
          </a:xfrm>
          <a:prstGeom prst="rect">
            <a:avLst/>
          </a:prstGeom>
        </p:spPr>
        <p:txBody>
          <a:bodyPr anchor="t" rtlCol="false" tIns="0" lIns="0" bIns="0" rIns="0">
            <a:spAutoFit/>
          </a:bodyPr>
          <a:lstStyle/>
          <a:p>
            <a:pPr algn="ctr" marL="0" indent="0" lvl="0">
              <a:lnSpc>
                <a:spcPts val="4464"/>
              </a:lnSpc>
              <a:spcBef>
                <a:spcPct val="0"/>
              </a:spcBef>
            </a:pPr>
            <a:r>
              <a:rPr lang="en-US" sz="3188">
                <a:solidFill>
                  <a:srgbClr val="2A2E3A"/>
                </a:solidFill>
                <a:latin typeface="Helios"/>
                <a:ea typeface="Helios"/>
                <a:cs typeface="Helios"/>
                <a:sym typeface="Helios"/>
              </a:rPr>
              <a:t>Ensured proper interaction between modules.</a:t>
            </a:r>
          </a:p>
        </p:txBody>
      </p:sp>
      <p:sp>
        <p:nvSpPr>
          <p:cNvPr name="TextBox 13" id="13"/>
          <p:cNvSpPr txBox="true"/>
          <p:nvPr/>
        </p:nvSpPr>
        <p:spPr>
          <a:xfrm rot="0">
            <a:off x="11728519" y="6052816"/>
            <a:ext cx="4591593" cy="1115657"/>
          </a:xfrm>
          <a:prstGeom prst="rect">
            <a:avLst/>
          </a:prstGeom>
        </p:spPr>
        <p:txBody>
          <a:bodyPr anchor="t" rtlCol="false" tIns="0" lIns="0" bIns="0" rIns="0">
            <a:spAutoFit/>
          </a:bodyPr>
          <a:lstStyle/>
          <a:p>
            <a:pPr algn="ctr" marL="0" indent="0" lvl="0">
              <a:lnSpc>
                <a:spcPts val="4464"/>
              </a:lnSpc>
              <a:spcBef>
                <a:spcPct val="0"/>
              </a:spcBef>
            </a:pPr>
            <a:r>
              <a:rPr lang="en-US" sz="3188">
                <a:solidFill>
                  <a:srgbClr val="2A2E3A"/>
                </a:solidFill>
                <a:latin typeface="Helios"/>
                <a:ea typeface="Helios"/>
                <a:cs typeface="Helios"/>
                <a:sym typeface="Helios"/>
              </a:rPr>
              <a:t>Extensive testing through the CLI interface.</a:t>
            </a:r>
          </a:p>
        </p:txBody>
      </p:sp>
      <p:grpSp>
        <p:nvGrpSpPr>
          <p:cNvPr name="Group 14" id="14"/>
          <p:cNvGrpSpPr/>
          <p:nvPr/>
        </p:nvGrpSpPr>
        <p:grpSpPr>
          <a:xfrm rot="0">
            <a:off x="12447858" y="2780546"/>
            <a:ext cx="3152915" cy="2952486"/>
            <a:chOff x="0" y="0"/>
            <a:chExt cx="769972" cy="721025"/>
          </a:xfrm>
        </p:grpSpPr>
        <p:sp>
          <p:nvSpPr>
            <p:cNvPr name="Freeform 15" id="15"/>
            <p:cNvSpPr/>
            <p:nvPr/>
          </p:nvSpPr>
          <p:spPr>
            <a:xfrm flipH="false" flipV="false" rot="0">
              <a:off x="0" y="0"/>
              <a:ext cx="769972" cy="721025"/>
            </a:xfrm>
            <a:custGeom>
              <a:avLst/>
              <a:gdLst/>
              <a:ahLst/>
              <a:cxnLst/>
              <a:rect r="r" b="b" t="t" l="l"/>
              <a:pathLst>
                <a:path h="721025" w="769972">
                  <a:moveTo>
                    <a:pt x="125229" y="0"/>
                  </a:moveTo>
                  <a:lnTo>
                    <a:pt x="644742" y="0"/>
                  </a:lnTo>
                  <a:cubicBezTo>
                    <a:pt x="677955" y="0"/>
                    <a:pt x="709808" y="13194"/>
                    <a:pt x="733293" y="36679"/>
                  </a:cubicBezTo>
                  <a:cubicBezTo>
                    <a:pt x="756778" y="60164"/>
                    <a:pt x="769972" y="92017"/>
                    <a:pt x="769972" y="125229"/>
                  </a:cubicBezTo>
                  <a:lnTo>
                    <a:pt x="769972" y="595795"/>
                  </a:lnTo>
                  <a:cubicBezTo>
                    <a:pt x="769972" y="629008"/>
                    <a:pt x="756778" y="660861"/>
                    <a:pt x="733293" y="684346"/>
                  </a:cubicBezTo>
                  <a:cubicBezTo>
                    <a:pt x="709808" y="707831"/>
                    <a:pt x="677955" y="721025"/>
                    <a:pt x="644742" y="721025"/>
                  </a:cubicBezTo>
                  <a:lnTo>
                    <a:pt x="125229" y="721025"/>
                  </a:lnTo>
                  <a:cubicBezTo>
                    <a:pt x="92017" y="721025"/>
                    <a:pt x="60164" y="707831"/>
                    <a:pt x="36679" y="684346"/>
                  </a:cubicBezTo>
                  <a:cubicBezTo>
                    <a:pt x="13194" y="660861"/>
                    <a:pt x="0" y="629008"/>
                    <a:pt x="0" y="595795"/>
                  </a:cubicBezTo>
                  <a:lnTo>
                    <a:pt x="0" y="125229"/>
                  </a:lnTo>
                  <a:cubicBezTo>
                    <a:pt x="0" y="92017"/>
                    <a:pt x="13194" y="60164"/>
                    <a:pt x="36679" y="36679"/>
                  </a:cubicBezTo>
                  <a:cubicBezTo>
                    <a:pt x="60164" y="13194"/>
                    <a:pt x="92017" y="0"/>
                    <a:pt x="125229" y="0"/>
                  </a:cubicBezTo>
                  <a:close/>
                </a:path>
              </a:pathLst>
            </a:custGeom>
            <a:solidFill>
              <a:srgbClr val="718BAB"/>
            </a:solidFill>
          </p:spPr>
        </p:sp>
        <p:sp>
          <p:nvSpPr>
            <p:cNvPr name="TextBox 16" id="16"/>
            <p:cNvSpPr txBox="true"/>
            <p:nvPr/>
          </p:nvSpPr>
          <p:spPr>
            <a:xfrm>
              <a:off x="0" y="-66675"/>
              <a:ext cx="769972" cy="787700"/>
            </a:xfrm>
            <a:prstGeom prst="rect">
              <a:avLst/>
            </a:prstGeom>
          </p:spPr>
          <p:txBody>
            <a:bodyPr anchor="ctr" rtlCol="false" tIns="50800" lIns="50800" bIns="50800" rIns="50800"/>
            <a:lstStyle/>
            <a:p>
              <a:pPr algn="ctr">
                <a:lnSpc>
                  <a:spcPts val="3779"/>
                </a:lnSpc>
              </a:pPr>
              <a:r>
                <a:rPr lang="en-US" sz="2699">
                  <a:solidFill>
                    <a:srgbClr val="000000"/>
                  </a:solidFill>
                  <a:latin typeface="Helios"/>
                  <a:ea typeface="Helios"/>
                  <a:cs typeface="Helios"/>
                  <a:sym typeface="Helios"/>
                </a:rPr>
                <a:t>Manual Testing</a:t>
              </a:r>
            </a:p>
          </p:txBody>
        </p:sp>
      </p:grpSp>
      <p:grpSp>
        <p:nvGrpSpPr>
          <p:cNvPr name="Group 17" id="17"/>
          <p:cNvGrpSpPr/>
          <p:nvPr/>
        </p:nvGrpSpPr>
        <p:grpSpPr>
          <a:xfrm rot="0">
            <a:off x="7567542" y="2756893"/>
            <a:ext cx="3152915" cy="2952486"/>
            <a:chOff x="0" y="0"/>
            <a:chExt cx="769972" cy="721025"/>
          </a:xfrm>
        </p:grpSpPr>
        <p:sp>
          <p:nvSpPr>
            <p:cNvPr name="Freeform 18" id="18"/>
            <p:cNvSpPr/>
            <p:nvPr/>
          </p:nvSpPr>
          <p:spPr>
            <a:xfrm flipH="false" flipV="false" rot="0">
              <a:off x="0" y="0"/>
              <a:ext cx="769972" cy="721025"/>
            </a:xfrm>
            <a:custGeom>
              <a:avLst/>
              <a:gdLst/>
              <a:ahLst/>
              <a:cxnLst/>
              <a:rect r="r" b="b" t="t" l="l"/>
              <a:pathLst>
                <a:path h="721025" w="769972">
                  <a:moveTo>
                    <a:pt x="125229" y="0"/>
                  </a:moveTo>
                  <a:lnTo>
                    <a:pt x="644742" y="0"/>
                  </a:lnTo>
                  <a:cubicBezTo>
                    <a:pt x="677955" y="0"/>
                    <a:pt x="709808" y="13194"/>
                    <a:pt x="733293" y="36679"/>
                  </a:cubicBezTo>
                  <a:cubicBezTo>
                    <a:pt x="756778" y="60164"/>
                    <a:pt x="769972" y="92017"/>
                    <a:pt x="769972" y="125229"/>
                  </a:cubicBezTo>
                  <a:lnTo>
                    <a:pt x="769972" y="595795"/>
                  </a:lnTo>
                  <a:cubicBezTo>
                    <a:pt x="769972" y="629008"/>
                    <a:pt x="756778" y="660861"/>
                    <a:pt x="733293" y="684346"/>
                  </a:cubicBezTo>
                  <a:cubicBezTo>
                    <a:pt x="709808" y="707831"/>
                    <a:pt x="677955" y="721025"/>
                    <a:pt x="644742" y="721025"/>
                  </a:cubicBezTo>
                  <a:lnTo>
                    <a:pt x="125229" y="721025"/>
                  </a:lnTo>
                  <a:cubicBezTo>
                    <a:pt x="92017" y="721025"/>
                    <a:pt x="60164" y="707831"/>
                    <a:pt x="36679" y="684346"/>
                  </a:cubicBezTo>
                  <a:cubicBezTo>
                    <a:pt x="13194" y="660861"/>
                    <a:pt x="0" y="629008"/>
                    <a:pt x="0" y="595795"/>
                  </a:cubicBezTo>
                  <a:lnTo>
                    <a:pt x="0" y="125229"/>
                  </a:lnTo>
                  <a:cubicBezTo>
                    <a:pt x="0" y="92017"/>
                    <a:pt x="13194" y="60164"/>
                    <a:pt x="36679" y="36679"/>
                  </a:cubicBezTo>
                  <a:cubicBezTo>
                    <a:pt x="60164" y="13194"/>
                    <a:pt x="92017" y="0"/>
                    <a:pt x="125229" y="0"/>
                  </a:cubicBezTo>
                  <a:close/>
                </a:path>
              </a:pathLst>
            </a:custGeom>
            <a:solidFill>
              <a:srgbClr val="718BAB"/>
            </a:solidFill>
          </p:spPr>
        </p:sp>
        <p:sp>
          <p:nvSpPr>
            <p:cNvPr name="TextBox 19" id="19"/>
            <p:cNvSpPr txBox="true"/>
            <p:nvPr/>
          </p:nvSpPr>
          <p:spPr>
            <a:xfrm>
              <a:off x="0" y="-66675"/>
              <a:ext cx="769972" cy="787700"/>
            </a:xfrm>
            <a:prstGeom prst="rect">
              <a:avLst/>
            </a:prstGeom>
          </p:spPr>
          <p:txBody>
            <a:bodyPr anchor="ctr" rtlCol="false" tIns="50800" lIns="50800" bIns="50800" rIns="50800"/>
            <a:lstStyle/>
            <a:p>
              <a:pPr algn="ctr">
                <a:lnSpc>
                  <a:spcPts val="3779"/>
                </a:lnSpc>
              </a:pPr>
              <a:r>
                <a:rPr lang="en-US" sz="2699">
                  <a:solidFill>
                    <a:srgbClr val="000000"/>
                  </a:solidFill>
                  <a:latin typeface="Helios"/>
                  <a:ea typeface="Helios"/>
                  <a:cs typeface="Helios"/>
                  <a:sym typeface="Helios"/>
                </a:rPr>
                <a:t>Integration Testing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DAGTiYBlzxE</dc:identifier>
  <dcterms:modified xsi:type="dcterms:W3CDTF">2011-08-01T06:04:30Z</dcterms:modified>
  <cp:revision>1</cp:revision>
  <dc:title>Non Text Magic Studio Magic Design for Presentations L&amp;P</dc:title>
</cp:coreProperties>
</file>